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  <p:sldMasterId id="2147483741" r:id="rId2"/>
  </p:sldMasterIdLst>
  <p:notesMasterIdLst>
    <p:notesMasterId r:id="rId27"/>
  </p:notesMasterIdLst>
  <p:sldIdLst>
    <p:sldId id="362" r:id="rId3"/>
    <p:sldId id="369" r:id="rId4"/>
    <p:sldId id="370" r:id="rId5"/>
    <p:sldId id="325" r:id="rId6"/>
    <p:sldId id="344" r:id="rId7"/>
    <p:sldId id="326" r:id="rId8"/>
    <p:sldId id="327" r:id="rId9"/>
    <p:sldId id="346" r:id="rId10"/>
    <p:sldId id="342" r:id="rId11"/>
    <p:sldId id="341" r:id="rId12"/>
    <p:sldId id="328" r:id="rId13"/>
    <p:sldId id="329" r:id="rId14"/>
    <p:sldId id="330" r:id="rId15"/>
    <p:sldId id="331" r:id="rId16"/>
    <p:sldId id="332" r:id="rId17"/>
    <p:sldId id="333" r:id="rId18"/>
    <p:sldId id="334" r:id="rId19"/>
    <p:sldId id="337" r:id="rId20"/>
    <p:sldId id="338" r:id="rId21"/>
    <p:sldId id="339" r:id="rId22"/>
    <p:sldId id="340" r:id="rId23"/>
    <p:sldId id="343" r:id="rId24"/>
    <p:sldId id="335" r:id="rId25"/>
    <p:sldId id="33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09E"/>
    <a:srgbClr val="00B0F0"/>
    <a:srgbClr val="7F7F7F"/>
    <a:srgbClr val="F6921E"/>
    <a:srgbClr val="A9C1D7"/>
    <a:srgbClr val="426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58" autoAdjust="0"/>
    <p:restoredTop sz="95820" autoAdjust="0"/>
  </p:normalViewPr>
  <p:slideViewPr>
    <p:cSldViewPr snapToGrid="0">
      <p:cViewPr varScale="1">
        <p:scale>
          <a:sx n="113" d="100"/>
          <a:sy n="113" d="100"/>
        </p:scale>
        <p:origin x="62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C8CBD-F1D1-4A81-A424-841DDC8D9B17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01954-0C9C-4572-8076-B108CCA43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1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813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173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3930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873500" y="638176"/>
            <a:ext cx="4488179" cy="4391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72" y="882807"/>
            <a:ext cx="1232701" cy="50549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998409" y="1588638"/>
            <a:ext cx="4363271" cy="126328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4000"/>
              </a:lnSpc>
              <a:defRPr sz="4300">
                <a:solidFill>
                  <a:srgbClr val="09009E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/>
              <a:t>Tresentation</a:t>
            </a:r>
            <a:r>
              <a:rPr lang="en-US" dirty="0"/>
              <a:t>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98409" y="2732030"/>
            <a:ext cx="4363271" cy="2834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by Name Presenter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3998411" y="3173032"/>
            <a:ext cx="4363269" cy="2112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ca-ES" dirty="0"/>
              <a:t>presenterMail@daenet.eu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4529949" y="3743984"/>
            <a:ext cx="2218627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+49 (0) 69 24 24 08 00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4529948" y="3965069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lvl="0">
              <a:defRPr sz="800"/>
            </a:lvl1pPr>
          </a:lstStyle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info@daenet.eu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4529948" y="4207243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0" algn="l" defTabSz="914400" rtl="0" eaLnBrk="1" latinLnBrk="0" hangingPunct="1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4529948" y="4449417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529948" y="4691591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8409" y="3015439"/>
            <a:ext cx="4363271" cy="2003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1000" kern="1200" dirty="0">
                <a:solidFill>
                  <a:srgbClr val="09009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Presenter role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72" y="3678584"/>
            <a:ext cx="286461" cy="11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82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etro sixx 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2351148" y="1574525"/>
            <a:ext cx="2328803" cy="17466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2351148" y="1574874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7526399" y="1574525"/>
            <a:ext cx="2328803" cy="17466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399" y="1574874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4948299" y="1574525"/>
            <a:ext cx="2328803" cy="17466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4948299" y="1574874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37" name="Rectangle 36"/>
          <p:cNvSpPr/>
          <p:nvPr userDrawn="1"/>
        </p:nvSpPr>
        <p:spPr>
          <a:xfrm>
            <a:off x="2351148" y="3531912"/>
            <a:ext cx="2328803" cy="17466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8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2351148" y="3532261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39" name="Rectangle 38"/>
          <p:cNvSpPr/>
          <p:nvPr userDrawn="1"/>
        </p:nvSpPr>
        <p:spPr>
          <a:xfrm>
            <a:off x="7526399" y="3524664"/>
            <a:ext cx="2306652" cy="1729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0" name="Text Placeholder 21"/>
          <p:cNvSpPr>
            <a:spLocks noGrp="1"/>
          </p:cNvSpPr>
          <p:nvPr>
            <p:ph type="body" sz="quarter" idx="17" hasCustomPrompt="1"/>
          </p:nvPr>
        </p:nvSpPr>
        <p:spPr>
          <a:xfrm>
            <a:off x="7526399" y="3532261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41" name="Rectangle 40"/>
          <p:cNvSpPr/>
          <p:nvPr userDrawn="1"/>
        </p:nvSpPr>
        <p:spPr>
          <a:xfrm>
            <a:off x="4948299" y="3531912"/>
            <a:ext cx="2328803" cy="17466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2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4948299" y="3532261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229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Clas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229708" y="988970"/>
            <a:ext cx="7666683" cy="508128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2247794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42694"/>
            <a:ext cx="10515600" cy="6527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92337"/>
            <a:ext cx="10515600" cy="4389352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08673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42693"/>
            <a:ext cx="3932237" cy="1412874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42693"/>
            <a:ext cx="6172200" cy="5286632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Tx/>
              <a:buBlip>
                <a:blip r:embed="rId2"/>
              </a:buBlip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Tx/>
              <a:buBlip>
                <a:blip r:embed="rId2"/>
              </a:buBlip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55567"/>
            <a:ext cx="3932237" cy="38737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7033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92011" y="6165305"/>
            <a:ext cx="1728192" cy="365123"/>
          </a:xfrm>
          <a:prstGeom prst="rect">
            <a:avLst/>
          </a:prstGeom>
        </p:spPr>
        <p:txBody>
          <a:bodyPr anchor="ctr"/>
          <a:lstStyle>
            <a:lvl1pPr algn="ctr">
              <a:defRPr sz="1600"/>
            </a:lvl1pPr>
          </a:lstStyle>
          <a:p>
            <a:fld id="{07AD179B-A691-46B4-9789-AE58F71D9AD9}" type="datetimeFigureOut">
              <a:rPr lang="de-DE" smtClean="0"/>
              <a:pPr/>
              <a:t>30.11.2020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5627" y="6165305"/>
            <a:ext cx="3264363" cy="365123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9819" y="5445225"/>
            <a:ext cx="1392832" cy="288032"/>
          </a:xfrm>
          <a:prstGeom prst="rect">
            <a:avLst/>
          </a:prstGeom>
        </p:spPr>
        <p:txBody>
          <a:bodyPr/>
          <a:lstStyle>
            <a:lvl1pPr algn="r">
              <a:defRPr sz="1600"/>
            </a:lvl1pPr>
          </a:lstStyle>
          <a:p>
            <a:fld id="{A1632D32-6FC0-4A27-A85D-C615F3BA601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31371" y="1600201"/>
            <a:ext cx="9985109" cy="413305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itchFamily="34" charset="0"/>
              </a:defRPr>
            </a:lvl1pPr>
            <a:lvl2pPr>
              <a:defRPr>
                <a:latin typeface="Segoe UI Light" pitchFamily="34" charset="0"/>
              </a:defRPr>
            </a:lvl2pPr>
            <a:lvl3pPr>
              <a:defRPr>
                <a:latin typeface="Segoe UI Light" pitchFamily="34" charset="0"/>
              </a:defRPr>
            </a:lvl3pPr>
            <a:lvl4pPr>
              <a:defRPr>
                <a:latin typeface="Segoe UI Light" pitchFamily="34" charset="0"/>
              </a:defRPr>
            </a:lvl4pPr>
            <a:lvl5pPr>
              <a:defRPr>
                <a:latin typeface="Segoe UI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31371" y="188913"/>
            <a:ext cx="9985108" cy="915506"/>
          </a:xfrm>
          <a:prstGeom prst="rect">
            <a:avLst/>
          </a:prstGeom>
        </p:spPr>
        <p:txBody>
          <a:bodyPr anchor="ctr"/>
          <a:lstStyle>
            <a:lvl1pPr algn="l">
              <a:defRPr sz="6600">
                <a:latin typeface="Segoe WP SemiLight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1078402" y="198165"/>
            <a:ext cx="784356" cy="641161"/>
            <a:chOff x="7945250" y="195487"/>
            <a:chExt cx="588267" cy="641161"/>
          </a:xfrm>
        </p:grpSpPr>
        <p:sp>
          <p:nvSpPr>
            <p:cNvPr id="11" name="Rectangle 10"/>
            <p:cNvSpPr/>
            <p:nvPr userDrawn="1"/>
          </p:nvSpPr>
          <p:spPr>
            <a:xfrm>
              <a:off x="7956376" y="260648"/>
              <a:ext cx="576000" cy="576000"/>
            </a:xfrm>
            <a:prstGeom prst="rect">
              <a:avLst/>
            </a:prstGeom>
            <a:solidFill>
              <a:srgbClr val="A8D3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bIns="36000" rtlCol="0" anchor="b"/>
            <a:lstStyle/>
            <a:p>
              <a:pPr algn="l"/>
              <a:endParaRPr lang="de-DE" sz="900" kern="1200" spc="0" baseline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5250" y="195487"/>
              <a:ext cx="588267" cy="588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32175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2"/>
            <a:ext cx="10363200" cy="1470023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ymbol" pitchFamily="34" charset="0"/>
                <a:ea typeface="Segoe UI Symbo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39118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92011" y="6165305"/>
            <a:ext cx="1728192" cy="365123"/>
          </a:xfrm>
          <a:prstGeom prst="rect">
            <a:avLst/>
          </a:prstGeom>
        </p:spPr>
        <p:txBody>
          <a:bodyPr anchor="ctr"/>
          <a:lstStyle>
            <a:lvl1pPr algn="ctr">
              <a:defRPr sz="1600"/>
            </a:lvl1pPr>
          </a:lstStyle>
          <a:p>
            <a:fld id="{07AD179B-A691-46B4-9789-AE58F71D9AD9}" type="datetimeFigureOut">
              <a:rPr lang="de-DE" smtClean="0"/>
              <a:pPr/>
              <a:t>30.11.2020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5627" y="6165305"/>
            <a:ext cx="3264363" cy="365123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9819" y="5445225"/>
            <a:ext cx="1392832" cy="288032"/>
          </a:xfrm>
          <a:prstGeom prst="rect">
            <a:avLst/>
          </a:prstGeom>
        </p:spPr>
        <p:txBody>
          <a:bodyPr/>
          <a:lstStyle>
            <a:lvl1pPr algn="r">
              <a:defRPr sz="1600"/>
            </a:lvl1pPr>
          </a:lstStyle>
          <a:p>
            <a:fld id="{A1632D32-6FC0-4A27-A85D-C615F3BA601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31371" y="1600201"/>
            <a:ext cx="9985109" cy="413305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itchFamily="34" charset="0"/>
              </a:defRPr>
            </a:lvl1pPr>
            <a:lvl2pPr>
              <a:defRPr>
                <a:latin typeface="Segoe UI Light" pitchFamily="34" charset="0"/>
              </a:defRPr>
            </a:lvl2pPr>
            <a:lvl3pPr>
              <a:defRPr>
                <a:latin typeface="Segoe UI Light" pitchFamily="34" charset="0"/>
              </a:defRPr>
            </a:lvl3pPr>
            <a:lvl4pPr>
              <a:defRPr>
                <a:latin typeface="Segoe UI Light" pitchFamily="34" charset="0"/>
              </a:defRPr>
            </a:lvl4pPr>
            <a:lvl5pPr>
              <a:defRPr>
                <a:latin typeface="Segoe UI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31371" y="188913"/>
            <a:ext cx="9985108" cy="915506"/>
          </a:xfrm>
          <a:prstGeom prst="rect">
            <a:avLst/>
          </a:prstGeom>
        </p:spPr>
        <p:txBody>
          <a:bodyPr anchor="ctr"/>
          <a:lstStyle>
            <a:lvl1pPr algn="l">
              <a:defRPr sz="6600">
                <a:latin typeface="Segoe WP SemiLight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1078402" y="198165"/>
            <a:ext cx="784356" cy="641161"/>
            <a:chOff x="7945250" y="195487"/>
            <a:chExt cx="588267" cy="641161"/>
          </a:xfrm>
        </p:grpSpPr>
        <p:sp>
          <p:nvSpPr>
            <p:cNvPr id="11" name="Rectangle 10"/>
            <p:cNvSpPr/>
            <p:nvPr userDrawn="1"/>
          </p:nvSpPr>
          <p:spPr>
            <a:xfrm>
              <a:off x="7956376" y="260648"/>
              <a:ext cx="576000" cy="576000"/>
            </a:xfrm>
            <a:prstGeom prst="rect">
              <a:avLst/>
            </a:prstGeom>
            <a:solidFill>
              <a:srgbClr val="A8D3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bIns="36000" rtlCol="0" anchor="b"/>
            <a:lstStyle/>
            <a:p>
              <a:pPr algn="l"/>
              <a:endParaRPr lang="de-DE" sz="900" kern="1200" spc="0" baseline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5250" y="195487"/>
              <a:ext cx="588267" cy="588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29330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V="1">
            <a:off x="433784" y="918720"/>
            <a:ext cx="11324432" cy="45719"/>
          </a:xfrm>
          <a:prstGeom prst="rect">
            <a:avLst/>
          </a:prstGeom>
          <a:solidFill>
            <a:srgbClr val="EEB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hr-HR" sz="2400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3" name="Picture 22" descr="mobilityday10-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476" y="6063850"/>
            <a:ext cx="2593805" cy="540000"/>
          </a:xfrm>
          <a:prstGeom prst="rect">
            <a:avLst/>
          </a:prstGeom>
        </p:spPr>
      </p:pic>
      <p:sp>
        <p:nvSpPr>
          <p:cNvPr id="31" name="Title 30"/>
          <p:cNvSpPr>
            <a:spLocks noGrp="1"/>
          </p:cNvSpPr>
          <p:nvPr>
            <p:ph type="title" hasCustomPrompt="1"/>
          </p:nvPr>
        </p:nvSpPr>
        <p:spPr>
          <a:xfrm>
            <a:off x="451423" y="0"/>
            <a:ext cx="11289156" cy="941760"/>
          </a:xfrm>
        </p:spPr>
        <p:txBody>
          <a:bodyPr/>
          <a:lstStyle/>
          <a:p>
            <a:r>
              <a:rPr lang="ta-IN" dirty="0"/>
              <a:t>Ubaci naslov</a:t>
            </a:r>
            <a:endParaRPr lang="en-US" dirty="0"/>
          </a:p>
        </p:txBody>
      </p:sp>
      <p:sp>
        <p:nvSpPr>
          <p:cNvPr id="33" name="Content Placeholder 32"/>
          <p:cNvSpPr>
            <a:spLocks noGrp="1"/>
          </p:cNvSpPr>
          <p:nvPr>
            <p:ph sz="quarter" idx="10" hasCustomPrompt="1"/>
          </p:nvPr>
        </p:nvSpPr>
        <p:spPr>
          <a:xfrm>
            <a:off x="432000" y="1157288"/>
            <a:ext cx="11328000" cy="4718050"/>
          </a:xfrm>
        </p:spPr>
        <p:txBody>
          <a:bodyPr/>
          <a:lstStyle>
            <a:lvl1pPr>
              <a:defRPr baseline="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ta-IN" dirty="0"/>
              <a:t>Ubaci tekst ili grafičke materijale</a:t>
            </a:r>
          </a:p>
          <a:p>
            <a:pPr lvl="1"/>
            <a:r>
              <a:rPr lang="en-US" dirty="0"/>
              <a:t>T</a:t>
            </a:r>
            <a:r>
              <a:rPr lang="ta-IN" dirty="0"/>
              <a:t>ekst 2</a:t>
            </a:r>
          </a:p>
          <a:p>
            <a:pPr lvl="2"/>
            <a:r>
              <a:rPr lang="en-US" dirty="0"/>
              <a:t>T</a:t>
            </a:r>
            <a:r>
              <a:rPr lang="ta-IN" dirty="0"/>
              <a:t>ekst 3</a:t>
            </a:r>
          </a:p>
          <a:p>
            <a:pPr lvl="3"/>
            <a:r>
              <a:rPr lang="en-US" dirty="0"/>
              <a:t>T</a:t>
            </a:r>
            <a:r>
              <a:rPr lang="ta-IN" dirty="0"/>
              <a:t>ekst 4</a:t>
            </a:r>
          </a:p>
          <a:p>
            <a:pPr lvl="4"/>
            <a:r>
              <a:rPr lang="en-US" dirty="0"/>
              <a:t>T</a:t>
            </a:r>
            <a:r>
              <a:rPr lang="ta-IN" dirty="0"/>
              <a:t>ekst 5</a:t>
            </a:r>
            <a:endParaRPr lang="en-US" dirty="0"/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463328" y="6085549"/>
            <a:ext cx="2578683" cy="539515"/>
            <a:chOff x="347496" y="6085548"/>
            <a:chExt cx="1934012" cy="539515"/>
          </a:xfrm>
        </p:grpSpPr>
        <p:grpSp>
          <p:nvGrpSpPr>
            <p:cNvPr id="41" name="Group 40"/>
            <p:cNvGrpSpPr/>
            <p:nvPr userDrawn="1"/>
          </p:nvGrpSpPr>
          <p:grpSpPr>
            <a:xfrm>
              <a:off x="1838223" y="6085548"/>
              <a:ext cx="443285" cy="539515"/>
              <a:chOff x="1345063" y="6085063"/>
              <a:chExt cx="443285" cy="539515"/>
            </a:xfrm>
          </p:grpSpPr>
          <p:sp>
            <p:nvSpPr>
              <p:cNvPr id="51" name="Rectangle 50"/>
              <p:cNvSpPr/>
              <p:nvPr userDrawn="1"/>
            </p:nvSpPr>
            <p:spPr>
              <a:xfrm>
                <a:off x="1345063" y="6085063"/>
                <a:ext cx="443285" cy="539515"/>
              </a:xfrm>
              <a:prstGeom prst="rect">
                <a:avLst/>
              </a:prstGeom>
              <a:solidFill>
                <a:srgbClr val="29AD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hr-HR" sz="1800" dirty="0"/>
              </a:p>
            </p:txBody>
          </p:sp>
          <p:pic>
            <p:nvPicPr>
              <p:cNvPr id="52" name="Picture 51" descr="pametni-300dpi.png"/>
              <p:cNvPicPr>
                <a:picLocks noChangeAspect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8426" y="6220159"/>
                <a:ext cx="156560" cy="275588"/>
              </a:xfrm>
              <a:prstGeom prst="rect">
                <a:avLst/>
              </a:prstGeom>
            </p:spPr>
          </p:pic>
        </p:grpSp>
        <p:grpSp>
          <p:nvGrpSpPr>
            <p:cNvPr id="42" name="Group 41"/>
            <p:cNvGrpSpPr/>
            <p:nvPr userDrawn="1"/>
          </p:nvGrpSpPr>
          <p:grpSpPr>
            <a:xfrm>
              <a:off x="347496" y="6085548"/>
              <a:ext cx="443285" cy="539515"/>
              <a:chOff x="846319" y="6085063"/>
              <a:chExt cx="443285" cy="539515"/>
            </a:xfrm>
          </p:grpSpPr>
          <p:sp>
            <p:nvSpPr>
              <p:cNvPr id="49" name="Rectangle 48"/>
              <p:cNvSpPr/>
              <p:nvPr userDrawn="1"/>
            </p:nvSpPr>
            <p:spPr>
              <a:xfrm>
                <a:off x="846319" y="6085063"/>
                <a:ext cx="443285" cy="539515"/>
              </a:xfrm>
              <a:prstGeom prst="rect">
                <a:avLst/>
              </a:prstGeom>
              <a:solidFill>
                <a:srgbClr val="2F408C"/>
              </a:solidFill>
              <a:ln>
                <a:solidFill>
                  <a:srgbClr val="456A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hr-HR" sz="1800" dirty="0"/>
              </a:p>
            </p:txBody>
          </p:sp>
          <p:pic>
            <p:nvPicPr>
              <p:cNvPr id="50" name="Picture 49" descr="poslovni-300dpi.png"/>
              <p:cNvPicPr>
                <a:picLocks noChangeAspect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6040" y="6223912"/>
                <a:ext cx="323843" cy="268082"/>
              </a:xfrm>
              <a:prstGeom prst="rect">
                <a:avLst/>
              </a:prstGeom>
            </p:spPr>
          </p:pic>
        </p:grpSp>
        <p:grpSp>
          <p:nvGrpSpPr>
            <p:cNvPr id="43" name="Group 42"/>
            <p:cNvGrpSpPr/>
            <p:nvPr userDrawn="1"/>
          </p:nvGrpSpPr>
          <p:grpSpPr>
            <a:xfrm>
              <a:off x="1341314" y="6085548"/>
              <a:ext cx="443285" cy="539515"/>
              <a:chOff x="1838223" y="6085063"/>
              <a:chExt cx="443285" cy="539515"/>
            </a:xfrm>
          </p:grpSpPr>
          <p:sp>
            <p:nvSpPr>
              <p:cNvPr id="47" name="Rectangle 46"/>
              <p:cNvSpPr/>
              <p:nvPr userDrawn="1"/>
            </p:nvSpPr>
            <p:spPr>
              <a:xfrm>
                <a:off x="1838223" y="6085063"/>
                <a:ext cx="443285" cy="539515"/>
              </a:xfrm>
              <a:prstGeom prst="rect">
                <a:avLst/>
              </a:prstGeom>
              <a:solidFill>
                <a:srgbClr val="FAA5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hr-HR" sz="1800" dirty="0"/>
              </a:p>
            </p:txBody>
          </p:sp>
          <p:pic>
            <p:nvPicPr>
              <p:cNvPr id="48" name="Picture 47" descr="it-300dpi.png"/>
              <p:cNvPicPr>
                <a:picLocks noChangeAspect="1"/>
              </p:cNvPicPr>
              <p:nvPr userDrawn="1"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3518" y="6243214"/>
                <a:ext cx="232695" cy="229478"/>
              </a:xfrm>
              <a:prstGeom prst="rect">
                <a:avLst/>
              </a:prstGeom>
            </p:spPr>
          </p:pic>
        </p:grpSp>
        <p:grpSp>
          <p:nvGrpSpPr>
            <p:cNvPr id="44" name="Group 43"/>
            <p:cNvGrpSpPr/>
            <p:nvPr userDrawn="1"/>
          </p:nvGrpSpPr>
          <p:grpSpPr>
            <a:xfrm>
              <a:off x="844405" y="6085548"/>
              <a:ext cx="443285" cy="539515"/>
              <a:chOff x="347496" y="6085548"/>
              <a:chExt cx="443285" cy="539515"/>
            </a:xfrm>
          </p:grpSpPr>
          <p:sp>
            <p:nvSpPr>
              <p:cNvPr id="45" name="Rectangle 44"/>
              <p:cNvSpPr/>
              <p:nvPr userDrawn="1"/>
            </p:nvSpPr>
            <p:spPr>
              <a:xfrm>
                <a:off x="347496" y="6085548"/>
                <a:ext cx="443285" cy="539515"/>
              </a:xfrm>
              <a:prstGeom prst="rect">
                <a:avLst/>
              </a:prstGeom>
              <a:solidFill>
                <a:srgbClr val="6DBE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hr-HR" sz="1800" dirty="0"/>
              </a:p>
            </p:txBody>
          </p:sp>
          <p:pic>
            <p:nvPicPr>
              <p:cNvPr id="46" name="Picture 45" descr="razvojni-300dpi.png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8289" y="6216975"/>
                <a:ext cx="321698" cy="27666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81959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C9E4BC6-A4DE-4ACC-8340-AA765249DC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6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1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498018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514" y="2103008"/>
            <a:ext cx="2296973" cy="941923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5552229" y="3544125"/>
            <a:ext cx="2218627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+49 (0) 69 24 24 08 00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5552228" y="3765210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lvl="0">
              <a:defRPr sz="800"/>
            </a:lvl1pPr>
          </a:lstStyle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info@daenet.eu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5552228" y="4007384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0" algn="l" defTabSz="914400" rtl="0" eaLnBrk="1" latinLnBrk="0" hangingPunct="1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5552228" y="4249558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5552228" y="4491732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952" y="3478725"/>
            <a:ext cx="286461" cy="11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36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Screen Title Slid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0" y="6310776"/>
            <a:ext cx="13498800" cy="30186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178879" y="5581812"/>
            <a:ext cx="385156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25" err="1">
                <a:solidFill>
                  <a:schemeClr val="tx2"/>
                </a:solidFill>
                <a:latin typeface="+mn-lt"/>
              </a:rPr>
              <a:t>daenet</a:t>
            </a:r>
            <a:r>
              <a:rPr lang="de-DE" sz="825">
                <a:solidFill>
                  <a:schemeClr val="tx2"/>
                </a:solidFill>
                <a:latin typeface="+mn-lt"/>
              </a:rPr>
              <a:t> Gesellschaft für Informationstechnologie mbH</a:t>
            </a:r>
            <a:br>
              <a:rPr lang="de-DE" sz="825">
                <a:solidFill>
                  <a:schemeClr val="tx2"/>
                </a:solidFill>
                <a:latin typeface="+mn-lt"/>
              </a:rPr>
            </a:br>
            <a:r>
              <a:rPr lang="de-DE" sz="675">
                <a:solidFill>
                  <a:srgbClr val="99999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Hanauer Landstr. 204    60314 Frankfurt am Main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01" y="4007837"/>
            <a:ext cx="2104312" cy="1165791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32510" y="1172796"/>
            <a:ext cx="11544300" cy="72736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199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97195" y="2589244"/>
            <a:ext cx="8583469" cy="2814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50" b="0" i="0">
                <a:solidFill>
                  <a:schemeClr val="bg2">
                    <a:lumMod val="25000"/>
                  </a:schemeClr>
                </a:solidFill>
                <a:latin typeface="+mj-lt"/>
                <a:cs typeface="Segoe UI Semibold" panose="020B0702040204020203" pitchFamily="34" charset="0"/>
              </a:defRPr>
            </a:lvl1pPr>
            <a:lvl2pPr marL="342869" indent="0" algn="ctr">
              <a:buNone/>
              <a:defRPr sz="1500"/>
            </a:lvl2pPr>
            <a:lvl3pPr marL="685739" indent="0" algn="ctr">
              <a:buNone/>
              <a:defRPr sz="1350"/>
            </a:lvl3pPr>
            <a:lvl4pPr marL="1028607" indent="0" algn="ctr">
              <a:buNone/>
              <a:defRPr sz="1200"/>
            </a:lvl4pPr>
            <a:lvl5pPr marL="1371476" indent="0" algn="ctr">
              <a:buNone/>
              <a:defRPr sz="1200"/>
            </a:lvl5pPr>
            <a:lvl6pPr marL="1714345" indent="0" algn="ctr">
              <a:buNone/>
              <a:defRPr sz="1200"/>
            </a:lvl6pPr>
            <a:lvl7pPr marL="2057215" indent="0" algn="ctr">
              <a:buNone/>
              <a:defRPr sz="1200"/>
            </a:lvl7pPr>
            <a:lvl8pPr marL="2400084" indent="0" algn="ctr">
              <a:buNone/>
              <a:defRPr sz="1200"/>
            </a:lvl8pPr>
            <a:lvl9pPr marL="2742953" indent="0" algn="ctr">
              <a:buNone/>
              <a:defRPr sz="1200"/>
            </a:lvl9pPr>
          </a:lstStyle>
          <a:p>
            <a:r>
              <a:rPr lang="en-US" dirty="0"/>
              <a:t>Click to edit presenter role</a:t>
            </a:r>
            <a:endParaRPr lang="en-GB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1797195" y="2870688"/>
            <a:ext cx="8583468" cy="2678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68573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1050" b="0" i="0" kern="1200" dirty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presenter@mail.com</a:t>
            </a:r>
            <a:endParaRPr lang="en-GB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7051" y="2099735"/>
            <a:ext cx="8583613" cy="5513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ca-ES" dirty="0"/>
              <a:t>Click to edit Presenter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15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70" y="-7782"/>
            <a:ext cx="12251139" cy="687356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69303" y="2077813"/>
            <a:ext cx="6274973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3" y="207781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3529" spc="-74" baseline="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1" cy="547458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2353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51E25-6AA5-4236-AAE4-9D58B86CBA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494" y="6181228"/>
            <a:ext cx="1157143" cy="64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1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5" cy="1799462"/>
          </a:xfrm>
          <a:noFill/>
        </p:spPr>
        <p:txBody>
          <a:bodyPr lIns="146304" tIns="91440" rIns="146304" bIns="91440" anchor="t" anchorCtr="0"/>
          <a:lstStyle>
            <a:lvl1pPr>
              <a:defRPr sz="3529" spc="-74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8"/>
            <a:ext cx="4840695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2353" kern="1200" spc="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685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6954" t="21189" r="15525" b="7567"/>
          <a:stretch/>
        </p:blipFill>
        <p:spPr>
          <a:xfrm>
            <a:off x="5333418" y="0"/>
            <a:ext cx="6858583" cy="6858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97967-19F9-4345-97E0-F62D7C6D6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3" y="316516"/>
            <a:ext cx="2104312" cy="11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23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5079" cy="1746440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168090" indent="0">
              <a:buNone/>
              <a:defRPr/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3D683-A7F2-4CC0-8EB4-C62938AC3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4368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17464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6D244-61B0-40AD-8A80-F74F03B41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0665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5"/>
            <a:ext cx="5378548" cy="1610697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06" b="0">
                <a:latin typeface="+mn-lt"/>
              </a:defRPr>
            </a:lvl1pPr>
            <a:lvl2pPr marL="187934" indent="0">
              <a:buFont typeface="Wingdings" panose="05000000000000000000" pitchFamily="2" charset="2"/>
              <a:buNone/>
              <a:defRPr sz="1765" b="0"/>
            </a:lvl2pPr>
            <a:lvl3pPr marL="331510" indent="0">
              <a:buFont typeface="Wingdings" panose="05000000000000000000" pitchFamily="2" charset="2"/>
              <a:buNone/>
              <a:tabLst/>
              <a:defRPr sz="1618" b="0"/>
            </a:lvl3pPr>
            <a:lvl4pPr marL="479755" indent="0">
              <a:buFont typeface="Wingdings" panose="05000000000000000000" pitchFamily="2" charset="2"/>
              <a:buNone/>
              <a:defRPr sz="1618" b="0"/>
            </a:lvl4pPr>
            <a:lvl5pPr marL="628001" indent="0">
              <a:buFont typeface="Wingdings" panose="05000000000000000000" pitchFamily="2" charset="2"/>
              <a:buNone/>
              <a:tabLst/>
              <a:defRPr sz="161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7644"/>
            <a:ext cx="5378548" cy="1868588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20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187934" indent="0">
              <a:buFont typeface="Arial" panose="020B0604020202020204" pitchFamily="34" charset="0"/>
              <a:buNone/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331510" indent="0">
              <a:buFont typeface="Arial" panose="020B0604020202020204" pitchFamily="34" charset="0"/>
              <a:buNone/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79755" indent="0">
              <a:buFont typeface="Arial" panose="020B0604020202020204" pitchFamily="34" charset="0"/>
              <a:buNone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28001" indent="0">
              <a:buFont typeface="Arial" panose="020B0604020202020204" pitchFamily="34" charset="0"/>
              <a:buNone/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378202" marR="0" lvl="0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378202" marR="0" lvl="1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378202" marR="0" lvl="2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378202" marR="0" lvl="3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378202" marR="0" lvl="4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B3A4B-3D56-460A-B842-96B4B9F83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31566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5"/>
            <a:ext cx="5378548" cy="1610697"/>
          </a:xfrm>
        </p:spPr>
        <p:txBody>
          <a:bodyPr wrap="square">
            <a:spAutoFit/>
          </a:bodyPr>
          <a:lstStyle>
            <a:lvl1pPr marL="170424" indent="-170424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206" b="0">
                <a:latin typeface="+mn-lt"/>
              </a:defRPr>
            </a:lvl1pPr>
            <a:lvl2pPr marL="314001" indent="-126067">
              <a:buFont typeface="Wingdings" panose="05000000000000000000" pitchFamily="2" charset="2"/>
              <a:buChar char=""/>
              <a:defRPr sz="1765" b="0"/>
            </a:lvl2pPr>
            <a:lvl3pPr marL="470418" indent="-138908">
              <a:buFont typeface="Wingdings" panose="05000000000000000000" pitchFamily="2" charset="2"/>
              <a:buChar char=""/>
              <a:tabLst/>
              <a:defRPr sz="1618" b="0"/>
            </a:lvl3pPr>
            <a:lvl4pPr marL="609325" indent="-129569">
              <a:buFont typeface="Wingdings" panose="05000000000000000000" pitchFamily="2" charset="2"/>
              <a:buChar char=""/>
              <a:defRPr sz="1618" b="0"/>
            </a:lvl4pPr>
            <a:lvl5pPr marL="752902" indent="-124900">
              <a:buFont typeface="Wingdings" panose="05000000000000000000" pitchFamily="2" charset="2"/>
              <a:buChar char=""/>
              <a:tabLst/>
              <a:defRPr sz="161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7644"/>
            <a:ext cx="5378548" cy="1868588"/>
          </a:xfrm>
        </p:spPr>
        <p:txBody>
          <a:bodyPr wrap="square">
            <a:spAutoFit/>
          </a:bodyPr>
          <a:lstStyle>
            <a:lvl1pPr marL="211280" indent="-211280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lang="en-US" sz="220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40068" indent="-252134"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83644" indent="-252134"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31890" indent="-252134"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80136" indent="-252134"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170424" marR="0" lvl="0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170424" marR="0" lvl="1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170424" marR="0" lvl="2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170424" marR="0" lvl="3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170424" marR="0" lvl="4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7AB34-3633-415B-B1C7-3B5A88EA5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9867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CD91D-A88F-45AC-BA9C-B4295284C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66352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3" cy="62132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2384136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5294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35930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are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41" y="1646656"/>
            <a:ext cx="2357669" cy="17682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20" y="1646656"/>
            <a:ext cx="2357669" cy="17682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799" y="1646656"/>
            <a:ext cx="2357669" cy="17682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371" y="3600431"/>
            <a:ext cx="2357669" cy="17682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22" y="3600431"/>
            <a:ext cx="2357669" cy="176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166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100B4-0765-492D-BB10-CA368B88D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3353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05509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92273"/>
            <a:ext cx="4795873" cy="673454"/>
          </a:xfrm>
        </p:spPr>
        <p:txBody>
          <a:bodyPr wrap="square" anchor="ctr">
            <a:spAutoFit/>
          </a:bodyPr>
          <a:lstStyle>
            <a:lvl1pPr>
              <a:defRPr sz="352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2" y="0"/>
            <a:ext cx="6857649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176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D94B2-FD11-45E8-95D3-CDDB08057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497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4569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1B79-49BD-44A1-85A9-D470685C4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58600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1714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3" cy="62132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2608571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2619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5294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485093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2" tIns="34292" rIns="34292" bIns="34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US" sz="1324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1" y="1197323"/>
            <a:ext cx="11653521" cy="1715791"/>
          </a:xfrm>
        </p:spPr>
        <p:txBody>
          <a:bodyPr/>
          <a:lstStyle>
            <a:lvl1pPr marL="0" indent="0">
              <a:buNone/>
              <a:defRPr sz="2426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482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2986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9894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7279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67B94-A625-42EB-BD0E-CC58BFF9B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89867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7683" y="6073745"/>
            <a:ext cx="4482124" cy="35080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34464" tIns="134464" rIns="134464" bIns="134464" numCol="1" anchor="t" anchorCtr="0" compatLnSpc="1">
            <a:prstTxWarp prst="textNoShape">
              <a:avLst/>
            </a:prstTxWarp>
            <a:spAutoFit/>
          </a:bodyPr>
          <a:lstStyle/>
          <a:p>
            <a:pPr defTabSz="685513" eaLnBrk="0" hangingPunct="0"/>
            <a:r>
              <a:rPr lang="en-US" sz="515" dirty="0">
                <a:solidFill>
                  <a:srgbClr val="002060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BECE8-BE53-4BCA-B590-EA6059A2D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4" y="316516"/>
            <a:ext cx="1732537" cy="95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92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mall Glo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2590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1845826"/>
          </a:xfrm>
          <a:prstGeom prst="rect">
            <a:avLst/>
          </a:prstGeom>
        </p:spPr>
        <p:txBody>
          <a:bodyPr/>
          <a:lstStyle>
            <a:lvl1pPr marL="213614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0224" indent="-206610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33838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0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01928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76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70017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47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7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2721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279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2712537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3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C9E4BC6-A4DE-4ACC-8340-AA765249DC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6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51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mall Glob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12191-2305-4521-8FD7-8C6C21195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1725" y="6556136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30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485" y="1418051"/>
            <a:ext cx="4723028" cy="354227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734488" y="4435438"/>
            <a:ext cx="472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Questions</a:t>
            </a:r>
            <a:r>
              <a:rPr lang="en-GB" sz="2000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Answers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512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483" y="1418050"/>
            <a:ext cx="4723028" cy="3542271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3734488" y="4435438"/>
            <a:ext cx="472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Code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169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etro three 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6249773" y="1306469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3273168" y="1306469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3273168" y="130646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6249773" y="130646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3273168" y="3571875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3273168" y="359864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6253435" y="3571875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6253435" y="359864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789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etro four 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 userDrawn="1"/>
        </p:nvSpPr>
        <p:spPr>
          <a:xfrm>
            <a:off x="6249773" y="1306469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Rectangle 18"/>
          <p:cNvSpPr/>
          <p:nvPr userDrawn="1"/>
        </p:nvSpPr>
        <p:spPr>
          <a:xfrm>
            <a:off x="3273168" y="1306469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3273168" y="130646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6249773" y="130646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3273168" y="3571875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3273168" y="359864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127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etro five 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4759414" y="1163594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782809" y="1163594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1782809" y="1163594"/>
            <a:ext cx="2691028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4759414" y="1163594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1782809" y="3429000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1782809" y="3455774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4773659" y="3429000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4773659" y="3455774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7731215" y="1163594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7731215" y="1163594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40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image" Target="../media/image21.emf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25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11" r:id="rId2"/>
    <p:sldLayoutId id="2147483712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9" r:id="rId13"/>
    <p:sldLayoutId id="2147483714" r:id="rId14"/>
    <p:sldLayoutId id="2147483715" r:id="rId15"/>
    <p:sldLayoutId id="2147483716" r:id="rId16"/>
    <p:sldLayoutId id="2147483717" r:id="rId17"/>
    <p:sldLayoutId id="2147483719" r:id="rId18"/>
    <p:sldLayoutId id="2147483720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0" cy="174644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77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  <p:sldLayoutId id="2147483759" r:id="rId18"/>
    <p:sldLayoutId id="2147483760" r:id="rId19"/>
    <p:sldLayoutId id="2147483761" r:id="rId20"/>
    <p:sldLayoutId id="2147483762" r:id="rId21"/>
    <p:sldLayoutId id="2147483763" r:id="rId22"/>
    <p:sldLayoutId id="2147483739" r:id="rId23"/>
    <p:sldLayoutId id="2147483764" r:id="rId24"/>
  </p:sldLayoutIdLst>
  <p:transition>
    <p:fade/>
  </p:transition>
  <p:txStyles>
    <p:titleStyle>
      <a:lvl1pPr algn="l" defTabSz="685845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75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68090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64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336179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5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04269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72358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840448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074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8997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1920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4843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42923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85845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2876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7169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714614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57536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40045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743382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231" userDrawn="1">
          <p15:clr>
            <a:srgbClr val="5ACBF0"/>
          </p15:clr>
        </p15:guide>
        <p15:guide id="3" pos="999" userDrawn="1">
          <p15:clr>
            <a:srgbClr val="5ACBF0"/>
          </p15:clr>
        </p15:guide>
        <p15:guide id="4" pos="1767" userDrawn="1">
          <p15:clr>
            <a:srgbClr val="5ACBF0"/>
          </p15:clr>
        </p15:guide>
        <p15:guide id="5" pos="2535" userDrawn="1">
          <p15:clr>
            <a:srgbClr val="5ACBF0"/>
          </p15:clr>
        </p15:guide>
        <p15:guide id="6" pos="3303" userDrawn="1">
          <p15:clr>
            <a:srgbClr val="5ACBF0"/>
          </p15:clr>
        </p15:guide>
        <p15:guide id="7" pos="4071" userDrawn="1">
          <p15:clr>
            <a:srgbClr val="5ACBF0"/>
          </p15:clr>
        </p15:guide>
        <p15:guide id="8" pos="4839" userDrawn="1">
          <p15:clr>
            <a:srgbClr val="5ACBF0"/>
          </p15:clr>
        </p15:guide>
        <p15:guide id="9" pos="5607" userDrawn="1">
          <p15:clr>
            <a:srgbClr val="5ACBF0"/>
          </p15:clr>
        </p15:guide>
        <p15:guide id="10" pos="6375" userDrawn="1">
          <p15:clr>
            <a:srgbClr val="5ACBF0"/>
          </p15:clr>
        </p15:guide>
        <p15:guide id="11" pos="7143" userDrawn="1">
          <p15:clr>
            <a:srgbClr val="5ACBF0"/>
          </p15:clr>
        </p15:guide>
        <p15:guide id="12" pos="7911" userDrawn="1">
          <p15:clr>
            <a:srgbClr val="5ACBF0"/>
          </p15:clr>
        </p15:guide>
        <p15:guide id="13" pos="8679" userDrawn="1">
          <p15:clr>
            <a:srgbClr val="5ACBF0"/>
          </p15:clr>
        </p15:guide>
        <p15:guide id="14" pos="9447" userDrawn="1">
          <p15:clr>
            <a:srgbClr val="5ACBF0"/>
          </p15:clr>
        </p15:guide>
        <p15:guide id="15" pos="10215" userDrawn="1">
          <p15:clr>
            <a:srgbClr val="5ACBF0"/>
          </p15:clr>
        </p15:guide>
        <p15:guide id="16" pos="384" userDrawn="1">
          <p15:clr>
            <a:srgbClr val="C35EA4"/>
          </p15:clr>
        </p15:guide>
        <p15:guide id="17" pos="10061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linkedin.com/groups/8689804/" TargetMode="External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3.emf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340430" y="2294641"/>
            <a:ext cx="8046720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Welcome </a:t>
            </a:r>
          </a:p>
          <a:p>
            <a:pPr algn="ctr"/>
            <a:r>
              <a:rPr lang="en-US" sz="3200" dirty="0"/>
              <a:t>to</a:t>
            </a:r>
          </a:p>
          <a:p>
            <a:pPr algn="ctr"/>
            <a:r>
              <a:rPr lang="en-US" sz="4000" dirty="0"/>
              <a:t>Software Engineering </a:t>
            </a:r>
          </a:p>
          <a:p>
            <a:pPr algn="ctr"/>
            <a:r>
              <a:rPr lang="en-US" sz="2800" dirty="0"/>
              <a:t>Lesson</a:t>
            </a:r>
            <a:r>
              <a:rPr lang="en-US" sz="4000" dirty="0"/>
              <a:t> </a:t>
            </a:r>
            <a:r>
              <a:rPr lang="en-US" sz="2800" dirty="0"/>
              <a:t>WS2020/2021</a:t>
            </a:r>
          </a:p>
          <a:p>
            <a:pPr algn="ctr"/>
            <a:r>
              <a:rPr lang="en-US" sz="2800" dirty="0"/>
              <a:t>Starting at 14:15</a:t>
            </a:r>
          </a:p>
          <a:p>
            <a:pPr algn="ctr"/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1646" y="6039842"/>
            <a:ext cx="616132" cy="41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6E2A2C-3592-4099-8A57-057CFEC37A23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6137E1-AF77-48F4-9BAE-D596AE03C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94" y="4523869"/>
            <a:ext cx="1403387" cy="1389140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F8A35AE6-864A-4BFA-85C6-AFB2007E1A3D}"/>
              </a:ext>
            </a:extLst>
          </p:cNvPr>
          <p:cNvSpPr/>
          <p:nvPr/>
        </p:nvSpPr>
        <p:spPr bwMode="auto">
          <a:xfrm>
            <a:off x="792478" y="3265713"/>
            <a:ext cx="1012372" cy="783253"/>
          </a:xfrm>
          <a:prstGeom prst="wedgeRectCallout">
            <a:avLst>
              <a:gd name="adj1" fmla="val -11801"/>
              <a:gd name="adj2" fmla="val 76676"/>
            </a:avLst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cs typeface="Segoe UI" pitchFamily="34" charset="0"/>
              </a:rPr>
              <a:t>survey</a:t>
            </a:r>
            <a:endParaRPr lang="en-DE" sz="1400" dirty="0">
              <a:solidFill>
                <a:schemeClr val="tx1"/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74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88F26-22D1-416B-97BB-2BF89409A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Interfaces</a:t>
            </a:r>
            <a:endParaRPr lang="en-DE" sz="44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C71B64-DC1C-4228-B8EE-2312D0C3C86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617520" y="3929629"/>
            <a:ext cx="8689975" cy="2068259"/>
          </a:xfrm>
          <a:ln>
            <a:solidFill>
              <a:schemeClr val="bg2">
                <a:lumMod val="90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 interface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IMyInterface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object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D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Train(double[] data); 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DE" sz="2400" dirty="0"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365CBC-21EE-4E66-8D16-7FACACE9ABE2}"/>
              </a:ext>
            </a:extLst>
          </p:cNvPr>
          <p:cNvSpPr/>
          <p:nvPr/>
        </p:nvSpPr>
        <p:spPr>
          <a:xfrm>
            <a:off x="652410" y="1462453"/>
            <a:ext cx="97365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Interface is a contract.</a:t>
            </a:r>
          </a:p>
          <a:p>
            <a:pPr marL="342900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It does not execute. It defines what to implement and how to use it.</a:t>
            </a:r>
          </a:p>
          <a:p>
            <a:pPr marL="342900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You always need an implementation of an interface</a:t>
            </a:r>
          </a:p>
          <a:p>
            <a:pPr marL="342900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There might me multiple implementations of the same interface</a:t>
            </a:r>
            <a:endParaRPr lang="en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8494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02843" y="2123657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Working with Threads</a:t>
            </a:r>
          </a:p>
          <a:p>
            <a:pPr algn="ctr"/>
            <a:r>
              <a:rPr lang="en-US" sz="4000" dirty="0"/>
              <a:t>Parallel &amp; Concurrent execution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16276566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Sequential vs. Parallel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Sequential </a:t>
            </a:r>
          </a:p>
          <a:p>
            <a:pPr marL="457200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Concurrent</a:t>
            </a:r>
          </a:p>
          <a:p>
            <a:pPr marL="457200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Parallel</a:t>
            </a:r>
          </a:p>
          <a:p>
            <a:pPr marL="457200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Multithreaded</a:t>
            </a:r>
          </a:p>
        </p:txBody>
      </p:sp>
    </p:spTree>
    <p:extLst>
      <p:ext uri="{BB962C8B-B14F-4D97-AF65-F5344CB8AC3E}">
        <p14:creationId xmlns:p14="http://schemas.microsoft.com/office/powerpoint/2010/main" val="170315187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Sequential Execution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2545773" y="1794676"/>
            <a:ext cx="7100454" cy="1754326"/>
          </a:xfrm>
          <a:prstGeom prst="rect">
            <a:avLst/>
          </a:prstGeom>
          <a:ln w="22225"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 100;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doAnything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84968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Multithreading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884218" y="1393506"/>
            <a:ext cx="8257309" cy="2308324"/>
          </a:xfrm>
          <a:prstGeom prst="rect">
            <a:avLst/>
          </a:prstGeom>
          <a:ln w="22225"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 threads;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Thread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ParameterizedThreadStart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t.Name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i.ToString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t.Start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Action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onThreadFinished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84218" y="3900932"/>
            <a:ext cx="8257309" cy="1754326"/>
          </a:xfrm>
          <a:prstGeom prst="rect">
            <a:avLst/>
          </a:prstGeom>
          <a:ln w="22225"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onFinishDelegate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dirty="0"/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doAnything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5473253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Task Parallel Execution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1884217" y="4701568"/>
            <a:ext cx="8257309" cy="1384995"/>
          </a:xfrm>
          <a:prstGeom prst="rect">
            <a:avLst/>
          </a:prstGeom>
          <a:ln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static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doIt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someObjectSate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// . . .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38EDA5-219A-43C1-8194-58DDB76F2C75}"/>
              </a:ext>
            </a:extLst>
          </p:cNvPr>
          <p:cNvSpPr/>
          <p:nvPr/>
        </p:nvSpPr>
        <p:spPr>
          <a:xfrm>
            <a:off x="1884217" y="1556269"/>
            <a:ext cx="8257309" cy="3108543"/>
          </a:xfrm>
          <a:prstGeom prst="rect">
            <a:avLst/>
          </a:prstGeom>
          <a:ln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List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Task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tList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List&lt;Task&gt;();</a:t>
            </a:r>
          </a:p>
          <a:p>
            <a:endParaRPr lang="en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 threads;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t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Task(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doIt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“some object”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tList.Add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(t);</a:t>
            </a:r>
          </a:p>
          <a:p>
            <a:r>
              <a:rPr lang="en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endParaRPr lang="en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t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tList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t.Start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endParaRPr lang="en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Task.WaitAll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tList.ToArray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endParaRPr lang="en-DE" sz="1400" dirty="0"/>
          </a:p>
        </p:txBody>
      </p:sp>
    </p:spTree>
    <p:extLst>
      <p:ext uri="{BB962C8B-B14F-4D97-AF65-F5344CB8AC3E}">
        <p14:creationId xmlns:p14="http://schemas.microsoft.com/office/powerpoint/2010/main" val="361431900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Task 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1" y="1208808"/>
            <a:ext cx="3381375" cy="2171700"/>
          </a:xfrm>
          <a:prstGeom prst="rect">
            <a:avLst/>
          </a:prstGeom>
          <a:ln w="22225">
            <a:solidFill>
              <a:srgbClr val="09009E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1063336"/>
            <a:ext cx="2763982" cy="2887374"/>
          </a:xfrm>
          <a:prstGeom prst="rect">
            <a:avLst/>
          </a:prstGeom>
          <a:ln w="22225">
            <a:solidFill>
              <a:srgbClr val="09009E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226" y="3141161"/>
            <a:ext cx="5831465" cy="3108970"/>
          </a:xfrm>
          <a:prstGeom prst="rect">
            <a:avLst/>
          </a:prstGeom>
          <a:ln w="22225">
            <a:solidFill>
              <a:srgbClr val="09009E"/>
            </a:solidFill>
          </a:ln>
        </p:spPr>
      </p:pic>
    </p:spTree>
    <p:extLst>
      <p:ext uri="{BB962C8B-B14F-4D97-AF65-F5344CB8AC3E}">
        <p14:creationId xmlns:p14="http://schemas.microsoft.com/office/powerpoint/2010/main" val="25987934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Threads  in Visual Studio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114" y="1748938"/>
            <a:ext cx="4759362" cy="40068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36" y="2430800"/>
            <a:ext cx="8376529" cy="10845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051" y="3157103"/>
            <a:ext cx="7519343" cy="152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7211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78823-4190-425B-A240-B95FB081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287979"/>
            <a:ext cx="11655840" cy="899665"/>
          </a:xfrm>
        </p:spPr>
        <p:txBody>
          <a:bodyPr/>
          <a:lstStyle/>
          <a:p>
            <a:r>
              <a:rPr lang="en-US" sz="3600" dirty="0">
                <a:solidFill>
                  <a:srgbClr val="09009E"/>
                </a:solidFill>
                <a:latin typeface="Segoe UI" panose="020B0502040204020203" pitchFamily="34" charset="0"/>
              </a:rPr>
              <a:t>Exercises</a:t>
            </a:r>
            <a:br>
              <a:rPr lang="en-US" sz="3600" dirty="0">
                <a:solidFill>
                  <a:srgbClr val="09009E"/>
                </a:solidFill>
                <a:latin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C543F-E284-471E-A03B-E4FF82E305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1968552"/>
          </a:xfrm>
        </p:spPr>
        <p:txBody>
          <a:bodyPr/>
          <a:lstStyle/>
          <a:p>
            <a:pPr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E7 - Reading configuration</a:t>
            </a:r>
          </a:p>
          <a:p>
            <a:pPr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E8 - Interfaces and Classes</a:t>
            </a:r>
          </a:p>
          <a:p>
            <a:pPr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E9 - Parallel Processing and Concurrency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5944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A6143A-5052-4702-98DC-7BDE3C44A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 E7 – Reading Configuration</a:t>
            </a:r>
            <a:endParaRPr lang="en-DE" sz="40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D1430F-9157-46E7-B4CB-DC202667ED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sz="2400" dirty="0">
                <a:latin typeface="+mn-lt"/>
              </a:rPr>
              <a:t>Add </a:t>
            </a:r>
            <a:r>
              <a:rPr lang="en-US" sz="2400" dirty="0" err="1">
                <a:latin typeface="+mn-lt"/>
              </a:rPr>
              <a:t>nugets</a:t>
            </a:r>
            <a:r>
              <a:rPr lang="en-US" sz="2400" dirty="0">
                <a:latin typeface="+mn-lt"/>
              </a:rPr>
              <a:t>:</a:t>
            </a:r>
          </a:p>
          <a:p>
            <a:pPr marL="636750" lvl="1" indent="-457200">
              <a:buAutoNum type="arabicPeriod"/>
            </a:pPr>
            <a:r>
              <a:rPr lang="en-US" dirty="0" err="1">
                <a:latin typeface="+mn-lt"/>
              </a:rPr>
              <a:t>Microsoft.Extensions.Configuration</a:t>
            </a:r>
            <a:endParaRPr lang="en-US" dirty="0">
              <a:latin typeface="+mn-lt"/>
            </a:endParaRPr>
          </a:p>
          <a:p>
            <a:pPr marL="636750" lvl="1" indent="-457200">
              <a:buAutoNum type="arabicPeriod"/>
            </a:pPr>
            <a:r>
              <a:rPr lang="en-US" dirty="0" err="1">
                <a:latin typeface="+mn-lt"/>
              </a:rPr>
              <a:t>Microsoft.Extensions.Configuration.Binder</a:t>
            </a:r>
            <a:endParaRPr lang="en-US" dirty="0">
              <a:latin typeface="+mn-lt"/>
            </a:endParaRPr>
          </a:p>
          <a:p>
            <a:pPr marL="636750" lvl="1" indent="-457200">
              <a:buAutoNum type="arabicPeriod"/>
            </a:pPr>
            <a:r>
              <a:rPr lang="en-US" dirty="0" err="1">
                <a:latin typeface="+mn-lt"/>
              </a:rPr>
              <a:t>Microsoft.Extensions.Configuration.EnvironmentVariables</a:t>
            </a:r>
            <a:endParaRPr lang="en-US" dirty="0">
              <a:latin typeface="+mn-lt"/>
            </a:endParaRPr>
          </a:p>
          <a:p>
            <a:pPr marL="636750" lvl="1" indent="-457200">
              <a:buAutoNum type="arabicPeriod"/>
            </a:pPr>
            <a:r>
              <a:rPr lang="en-US" dirty="0" err="1">
                <a:latin typeface="+mn-lt"/>
              </a:rPr>
              <a:t>Microsoft.Extensions.Configuration.FileExtensions</a:t>
            </a:r>
            <a:endParaRPr lang="en-US" dirty="0">
              <a:latin typeface="+mn-lt"/>
            </a:endParaRPr>
          </a:p>
          <a:p>
            <a:pPr marL="636750" lvl="1" indent="-457200">
              <a:buAutoNum type="arabicPeriod"/>
            </a:pPr>
            <a:r>
              <a:rPr lang="en-US" dirty="0" err="1">
                <a:latin typeface="+mn-lt"/>
              </a:rPr>
              <a:t>Microsoft.Extensions.Configuration.Json</a:t>
            </a:r>
            <a:endParaRPr lang="en-US" dirty="0">
              <a:latin typeface="+mn-lt"/>
            </a:endParaRPr>
          </a:p>
          <a:p>
            <a:pPr marL="636750" lvl="1" indent="-457200">
              <a:buFont typeface="Arial" panose="020B0604020202020204" pitchFamily="34" charset="0"/>
              <a:buAutoNum type="arabicPeriod"/>
            </a:pPr>
            <a:r>
              <a:rPr lang="en-US" dirty="0" err="1">
                <a:latin typeface="+mn-lt"/>
              </a:rPr>
              <a:t>Microsoft.Extensions.Configuration.CommandLine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sz="2400" dirty="0">
                <a:latin typeface="+mn-lt"/>
              </a:rPr>
              <a:t>Add new file ‘</a:t>
            </a:r>
            <a:r>
              <a:rPr lang="en-US" sz="2400" dirty="0" err="1">
                <a:latin typeface="+mn-lt"/>
              </a:rPr>
              <a:t>appsettings.json</a:t>
            </a:r>
            <a:r>
              <a:rPr lang="en-US" sz="2400" dirty="0">
                <a:latin typeface="+mn-lt"/>
              </a:rPr>
              <a:t>’ to the project</a:t>
            </a:r>
          </a:p>
          <a:p>
            <a:pPr lvl="1"/>
            <a:r>
              <a:rPr lang="en-US" dirty="0"/>
              <a:t>	</a:t>
            </a:r>
            <a:r>
              <a:rPr lang="en-US" dirty="0">
                <a:latin typeface="+mn-lt"/>
              </a:rPr>
              <a:t>Next slide shows an example.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+mn-lt"/>
              </a:rPr>
              <a:t>Add Code for reading settings </a:t>
            </a:r>
          </a:p>
          <a:p>
            <a:pPr lvl="1"/>
            <a:r>
              <a:rPr lang="en-US" dirty="0"/>
              <a:t>	</a:t>
            </a:r>
            <a:r>
              <a:rPr lang="en-US" dirty="0">
                <a:latin typeface="+mn-lt"/>
              </a:rPr>
              <a:t>See next slides for example.</a:t>
            </a:r>
          </a:p>
          <a:p>
            <a:pPr marL="457200" indent="-457200">
              <a:buAutoNum type="arabicPeriod"/>
            </a:pPr>
            <a:endParaRPr lang="en-US" dirty="0"/>
          </a:p>
          <a:p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A3D26C-CB5B-44F2-825B-5BE02CCEB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692" y="4522535"/>
            <a:ext cx="5508702" cy="163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398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209801" y="720566"/>
            <a:ext cx="8046720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The rule No1</a:t>
            </a:r>
          </a:p>
          <a:p>
            <a:pPr algn="ctr"/>
            <a:r>
              <a:rPr lang="en-US" sz="4000" u="sng" dirty="0"/>
              <a:t>Keep your camera on</a:t>
            </a:r>
            <a:endParaRPr lang="en-US" sz="3600" u="sng" dirty="0"/>
          </a:p>
          <a:p>
            <a:pPr algn="ctr"/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Graphic 8" descr="Web cam">
            <a:extLst>
              <a:ext uri="{FF2B5EF4-FFF2-40B4-BE49-F238E27FC236}">
                <a16:creationId xmlns:a16="http://schemas.microsoft.com/office/drawing/2014/main" id="{B23B7DEC-9DC5-4A44-8068-31C2ECBBC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5961" y="2233136"/>
            <a:ext cx="914400" cy="914400"/>
          </a:xfrm>
          <a:prstGeom prst="rect">
            <a:avLst/>
          </a:prstGeom>
        </p:spPr>
      </p:pic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761" y="4375310"/>
            <a:ext cx="25908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1D67FB-6997-4D54-9248-742BDA9778E3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9593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7ABB4-5B57-4799-AFD7-74172789B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appsettings.json</a:t>
            </a:r>
            <a:endParaRPr lang="en-DE" sz="44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831D9-E5C8-442D-807A-2AD001A25B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197323"/>
            <a:ext cx="11653521" cy="5215509"/>
          </a:xfrm>
        </p:spPr>
        <p:txBody>
          <a:bodyPr>
            <a:normAutofit/>
          </a:bodyPr>
          <a:lstStyle/>
          <a:p>
            <a:r>
              <a:rPr lang="en-DE" sz="1200" dirty="0">
                <a:solidFill>
                  <a:srgbClr val="000000"/>
                </a:solidFill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</a:t>
            </a:r>
            <a:r>
              <a:rPr lang="en-US" sz="1200" dirty="0">
                <a:solidFill>
                  <a:srgbClr val="2E75B6"/>
                </a:solidFill>
              </a:rPr>
              <a:t>"Setting1"</a:t>
            </a:r>
            <a:r>
              <a:rPr lang="en-US" sz="1200" dirty="0">
                <a:solidFill>
                  <a:srgbClr val="000000"/>
                </a:solidFill>
              </a:rPr>
              <a:t>: </a:t>
            </a:r>
            <a:r>
              <a:rPr lang="en-US" sz="1200" dirty="0">
                <a:solidFill>
                  <a:srgbClr val="A31515"/>
                </a:solidFill>
              </a:rPr>
              <a:t>"Hello :)"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</a:t>
            </a:r>
            <a:r>
              <a:rPr lang="en-US" sz="1200" dirty="0">
                <a:solidFill>
                  <a:srgbClr val="2E75B6"/>
                </a:solidFill>
              </a:rPr>
              <a:t>"Setting2"</a:t>
            </a:r>
            <a:r>
              <a:rPr lang="en-US" sz="1200" dirty="0">
                <a:solidFill>
                  <a:srgbClr val="000000"/>
                </a:solidFill>
              </a:rPr>
              <a:t>: 123,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</a:t>
            </a:r>
            <a:r>
              <a:rPr lang="en-US" sz="1200" dirty="0">
                <a:solidFill>
                  <a:srgbClr val="2E75B6"/>
                </a:solidFill>
              </a:rPr>
              <a:t>"Setting3"</a:t>
            </a:r>
            <a:r>
              <a:rPr lang="en-US" sz="1200" dirty="0">
                <a:solidFill>
                  <a:srgbClr val="000000"/>
                </a:solidFill>
              </a:rPr>
              <a:t>: 7.21,</a:t>
            </a:r>
          </a:p>
          <a:p>
            <a:endParaRPr lang="en-DE" sz="1200" dirty="0">
              <a:solidFill>
                <a:srgbClr val="000000"/>
              </a:solidFill>
            </a:endParaRPr>
          </a:p>
          <a:p>
            <a:r>
              <a:rPr lang="en-US" sz="1200" dirty="0">
                <a:solidFill>
                  <a:srgbClr val="000000"/>
                </a:solidFill>
              </a:rPr>
              <a:t>  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 err="1">
                <a:solidFill>
                  <a:srgbClr val="2E75B6"/>
                </a:solidFill>
              </a:rPr>
              <a:t>SubSettings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>
                <a:solidFill>
                  <a:srgbClr val="000000"/>
                </a:solidFill>
              </a:rPr>
              <a:t>: {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>
                <a:solidFill>
                  <a:srgbClr val="2E75B6"/>
                </a:solidFill>
              </a:rPr>
              <a:t>"Setting1"</a:t>
            </a:r>
            <a:r>
              <a:rPr lang="en-US" sz="1200" dirty="0">
                <a:solidFill>
                  <a:srgbClr val="000000"/>
                </a:solidFill>
              </a:rPr>
              <a:t>: </a:t>
            </a:r>
            <a:r>
              <a:rPr lang="en-US" sz="1200" dirty="0">
                <a:solidFill>
                  <a:srgbClr val="A31515"/>
                </a:solidFill>
              </a:rPr>
              <a:t>"Hello from sub settings :)"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>
                <a:solidFill>
                  <a:srgbClr val="2E75B6"/>
                </a:solidFill>
              </a:rPr>
              <a:t>"Setting2"</a:t>
            </a:r>
            <a:r>
              <a:rPr lang="en-US" sz="1200" dirty="0">
                <a:solidFill>
                  <a:srgbClr val="000000"/>
                </a:solidFill>
              </a:rPr>
              <a:t>: 123444,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>
                <a:solidFill>
                  <a:srgbClr val="2E75B6"/>
                </a:solidFill>
              </a:rPr>
              <a:t>"Setting3"</a:t>
            </a:r>
            <a:r>
              <a:rPr lang="en-US" sz="1200" dirty="0">
                <a:solidFill>
                  <a:srgbClr val="000000"/>
                </a:solidFill>
              </a:rPr>
              <a:t>: 777.21</a:t>
            </a:r>
          </a:p>
          <a:p>
            <a:r>
              <a:rPr lang="en-DE" sz="1200" dirty="0">
                <a:solidFill>
                  <a:srgbClr val="000000"/>
                </a:solidFill>
              </a:rPr>
              <a:t>  },</a:t>
            </a:r>
          </a:p>
          <a:p>
            <a:endParaRPr lang="en-DE" sz="1200" dirty="0">
              <a:solidFill>
                <a:srgbClr val="000000"/>
              </a:solidFill>
            </a:endParaRPr>
          </a:p>
          <a:p>
            <a:r>
              <a:rPr lang="en-US" sz="1200" dirty="0">
                <a:solidFill>
                  <a:srgbClr val="000000"/>
                </a:solidFill>
              </a:rPr>
              <a:t>  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 err="1">
                <a:solidFill>
                  <a:srgbClr val="2E75B6"/>
                </a:solidFill>
              </a:rPr>
              <a:t>MySetting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>
                <a:solidFill>
                  <a:srgbClr val="000000"/>
                </a:solidFill>
              </a:rPr>
              <a:t>: {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 err="1">
                <a:solidFill>
                  <a:srgbClr val="2E75B6"/>
                </a:solidFill>
              </a:rPr>
              <a:t>SomeInt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>
                <a:solidFill>
                  <a:srgbClr val="000000"/>
                </a:solidFill>
              </a:rPr>
              <a:t>: </a:t>
            </a:r>
            <a:r>
              <a:rPr lang="en-US" sz="1200" dirty="0">
                <a:solidFill>
                  <a:srgbClr val="A31515"/>
                </a:solidFill>
              </a:rPr>
              <a:t>"77"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 err="1">
                <a:solidFill>
                  <a:srgbClr val="2E75B6"/>
                </a:solidFill>
              </a:rPr>
              <a:t>SomeString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>
                <a:solidFill>
                  <a:srgbClr val="000000"/>
                </a:solidFill>
              </a:rPr>
              <a:t>: </a:t>
            </a:r>
            <a:r>
              <a:rPr lang="en-US" sz="1200" dirty="0">
                <a:solidFill>
                  <a:srgbClr val="A31515"/>
                </a:solidFill>
              </a:rPr>
              <a:t>"Hello :)"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 err="1">
                <a:solidFill>
                  <a:srgbClr val="2E75B6"/>
                </a:solidFill>
              </a:rPr>
              <a:t>SomeFloat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>
                <a:solidFill>
                  <a:srgbClr val="000000"/>
                </a:solidFill>
              </a:rPr>
              <a:t>: 12.1</a:t>
            </a:r>
          </a:p>
          <a:p>
            <a:r>
              <a:rPr lang="en-DE" sz="1200" dirty="0">
                <a:solidFill>
                  <a:srgbClr val="000000"/>
                </a:solidFill>
              </a:rPr>
              <a:t>  }</a:t>
            </a:r>
          </a:p>
          <a:p>
            <a:r>
              <a:rPr lang="en-DE" sz="1200" dirty="0">
                <a:solidFill>
                  <a:srgbClr val="000000"/>
                </a:solidFill>
              </a:rPr>
              <a:t>}</a:t>
            </a:r>
            <a:endParaRPr lang="en-DE" sz="1200" dirty="0"/>
          </a:p>
        </p:txBody>
      </p:sp>
    </p:spTree>
    <p:extLst>
      <p:ext uri="{BB962C8B-B14F-4D97-AF65-F5344CB8AC3E}">
        <p14:creationId xmlns:p14="http://schemas.microsoft.com/office/powerpoint/2010/main" val="204680713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D3360-E222-44CB-AC8D-85318C071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Sample Code</a:t>
            </a:r>
            <a:endParaRPr lang="en-DE" sz="44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C40DE5-7102-4223-8287-B0DCC8261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static</a:t>
            </a:r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void</a:t>
            </a:r>
            <a:r>
              <a:rPr lang="en-US" sz="1100" dirty="0">
                <a:solidFill>
                  <a:srgbClr val="000000"/>
                </a:solidFill>
              </a:rPr>
              <a:t> Main(</a:t>
            </a:r>
            <a:r>
              <a:rPr lang="en-US" sz="1100" dirty="0">
                <a:solidFill>
                  <a:srgbClr val="0000FF"/>
                </a:solidFill>
              </a:rPr>
              <a:t>string</a:t>
            </a:r>
            <a:r>
              <a:rPr lang="en-US" sz="1100" dirty="0">
                <a:solidFill>
                  <a:srgbClr val="000000"/>
                </a:solidFill>
              </a:rPr>
              <a:t>[] </a:t>
            </a:r>
            <a:r>
              <a:rPr lang="en-US" sz="1100" dirty="0" err="1">
                <a:solidFill>
                  <a:srgbClr val="000000"/>
                </a:solidFill>
              </a:rPr>
              <a:t>args</a:t>
            </a:r>
            <a:r>
              <a:rPr lang="en-US" sz="1100" dirty="0">
                <a:solidFill>
                  <a:srgbClr val="000000"/>
                </a:solidFill>
              </a:rPr>
              <a:t>)</a:t>
            </a:r>
          </a:p>
          <a:p>
            <a:r>
              <a:rPr lang="en-DE" sz="1100" dirty="0">
                <a:solidFill>
                  <a:srgbClr val="000000"/>
                </a:solidFill>
              </a:rPr>
              <a:t>{</a:t>
            </a:r>
          </a:p>
          <a:p>
            <a:r>
              <a:rPr lang="en-US" sz="1100" dirty="0">
                <a:solidFill>
                  <a:srgbClr val="0000FF"/>
                </a:solidFill>
              </a:rPr>
              <a:t>	</a:t>
            </a:r>
            <a:r>
              <a:rPr lang="en-US" sz="1100" dirty="0" err="1">
                <a:solidFill>
                  <a:srgbClr val="0000FF"/>
                </a:solidFill>
              </a:rPr>
              <a:t>var</a:t>
            </a:r>
            <a:r>
              <a:rPr lang="en-US" sz="1100" dirty="0">
                <a:solidFill>
                  <a:srgbClr val="000000"/>
                </a:solidFill>
              </a:rPr>
              <a:t> builder = </a:t>
            </a:r>
            <a:r>
              <a:rPr lang="en-US" sz="1100" dirty="0">
                <a:solidFill>
                  <a:srgbClr val="0000FF"/>
                </a:solidFill>
              </a:rPr>
              <a:t>new</a:t>
            </a:r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 err="1">
                <a:solidFill>
                  <a:srgbClr val="000000"/>
                </a:solidFill>
              </a:rPr>
              <a:t>ConfigurationBuilder</a:t>
            </a:r>
            <a:r>
              <a:rPr lang="en-US" sz="1100" dirty="0">
                <a:solidFill>
                  <a:srgbClr val="000000"/>
                </a:solidFill>
              </a:rPr>
              <a:t>()</a:t>
            </a:r>
            <a:endParaRPr lang="en-DE" sz="1100" dirty="0">
              <a:solidFill>
                <a:srgbClr val="000000"/>
              </a:solidFill>
            </a:endParaRPr>
          </a:p>
          <a:p>
            <a:r>
              <a:rPr lang="en-US" sz="1100" dirty="0">
                <a:solidFill>
                  <a:srgbClr val="000000"/>
                </a:solidFill>
              </a:rPr>
              <a:t>           .</a:t>
            </a:r>
            <a:r>
              <a:rPr lang="en-US" sz="1100" dirty="0" err="1">
                <a:solidFill>
                  <a:srgbClr val="000000"/>
                </a:solidFill>
              </a:rPr>
              <a:t>SetBasePath</a:t>
            </a:r>
            <a:r>
              <a:rPr lang="en-US" sz="1100" dirty="0">
                <a:solidFill>
                  <a:srgbClr val="000000"/>
                </a:solidFill>
              </a:rPr>
              <a:t>(</a:t>
            </a:r>
            <a:r>
              <a:rPr lang="en-US" sz="1100" dirty="0" err="1">
                <a:solidFill>
                  <a:srgbClr val="000000"/>
                </a:solidFill>
              </a:rPr>
              <a:t>Directory.GetCurrentDirectory</a:t>
            </a:r>
            <a:r>
              <a:rPr lang="en-US" sz="1100" dirty="0">
                <a:solidFill>
                  <a:srgbClr val="000000"/>
                </a:solidFill>
              </a:rPr>
              <a:t>())</a:t>
            </a:r>
            <a:endParaRPr lang="en-DE" sz="1100" dirty="0">
              <a:solidFill>
                <a:srgbClr val="000000"/>
              </a:solidFill>
            </a:endParaRPr>
          </a:p>
          <a:p>
            <a:r>
              <a:rPr lang="en-US" sz="1100" dirty="0">
                <a:solidFill>
                  <a:srgbClr val="000000"/>
                </a:solidFill>
              </a:rPr>
              <a:t>           .</a:t>
            </a:r>
            <a:r>
              <a:rPr lang="en-US" sz="1100" dirty="0" err="1">
                <a:solidFill>
                  <a:srgbClr val="000000"/>
                </a:solidFill>
              </a:rPr>
              <a:t>AddJsonFile</a:t>
            </a:r>
            <a:r>
              <a:rPr lang="en-US" sz="1100" dirty="0">
                <a:solidFill>
                  <a:srgbClr val="000000"/>
                </a:solidFill>
              </a:rPr>
              <a:t>(</a:t>
            </a:r>
            <a:r>
              <a:rPr lang="en-US" sz="1100" dirty="0">
                <a:solidFill>
                  <a:srgbClr val="A31515"/>
                </a:solidFill>
              </a:rPr>
              <a:t>"</a:t>
            </a:r>
            <a:r>
              <a:rPr lang="en-US" sz="1100" dirty="0" err="1">
                <a:solidFill>
                  <a:srgbClr val="A31515"/>
                </a:solidFill>
              </a:rPr>
              <a:t>appsettings.json</a:t>
            </a:r>
            <a:r>
              <a:rPr lang="en-US" sz="1100" dirty="0">
                <a:solidFill>
                  <a:srgbClr val="A31515"/>
                </a:solidFill>
              </a:rPr>
              <a:t>"</a:t>
            </a:r>
            <a:r>
              <a:rPr lang="en-US" sz="1100" dirty="0">
                <a:solidFill>
                  <a:srgbClr val="000000"/>
                </a:solidFill>
              </a:rPr>
              <a:t>, optional: </a:t>
            </a:r>
            <a:r>
              <a:rPr lang="en-US" sz="1100" dirty="0">
                <a:solidFill>
                  <a:srgbClr val="0000FF"/>
                </a:solidFill>
              </a:rPr>
              <a:t>false</a:t>
            </a:r>
            <a:r>
              <a:rPr lang="en-US" sz="1100" dirty="0">
                <a:solidFill>
                  <a:srgbClr val="000000"/>
                </a:solidFill>
              </a:rPr>
              <a:t>, </a:t>
            </a:r>
            <a:r>
              <a:rPr lang="en-US" sz="1100" dirty="0" err="1">
                <a:solidFill>
                  <a:srgbClr val="000000"/>
                </a:solidFill>
              </a:rPr>
              <a:t>reloadOnChange</a:t>
            </a:r>
            <a:r>
              <a:rPr lang="en-US" sz="1100" dirty="0">
                <a:solidFill>
                  <a:srgbClr val="000000"/>
                </a:solidFill>
              </a:rPr>
              <a:t>: </a:t>
            </a:r>
            <a:r>
              <a:rPr lang="en-US" sz="1100" dirty="0">
                <a:solidFill>
                  <a:srgbClr val="0000FF"/>
                </a:solidFill>
              </a:rPr>
              <a:t>true</a:t>
            </a:r>
            <a:r>
              <a:rPr lang="en-US" sz="1100" dirty="0">
                <a:solidFill>
                  <a:srgbClr val="000000"/>
                </a:solidFill>
              </a:rPr>
              <a:t>)</a:t>
            </a:r>
            <a:endParaRPr lang="en-DE" sz="1100" dirty="0">
              <a:solidFill>
                <a:srgbClr val="000000"/>
              </a:solidFill>
            </a:endParaRPr>
          </a:p>
          <a:p>
            <a:r>
              <a:rPr lang="en-US" sz="1100" dirty="0">
                <a:solidFill>
                  <a:srgbClr val="000000"/>
                </a:solidFill>
              </a:rPr>
              <a:t>           .</a:t>
            </a:r>
            <a:r>
              <a:rPr lang="en-US" sz="1100" dirty="0" err="1">
                <a:solidFill>
                  <a:srgbClr val="000000"/>
                </a:solidFill>
              </a:rPr>
              <a:t>AddEnvironmentVariables</a:t>
            </a:r>
            <a:r>
              <a:rPr lang="en-US" sz="1100" dirty="0">
                <a:solidFill>
                  <a:srgbClr val="000000"/>
                </a:solidFill>
              </a:rPr>
              <a:t>();</a:t>
            </a:r>
          </a:p>
          <a:p>
            <a:r>
              <a:rPr lang="en-US" sz="1100" dirty="0">
                <a:solidFill>
                  <a:srgbClr val="000000"/>
                </a:solidFill>
              </a:rPr>
              <a:t>            </a:t>
            </a:r>
            <a:r>
              <a:rPr lang="en-US" sz="1100" dirty="0">
                <a:solidFill>
                  <a:srgbClr val="0000FF"/>
                </a:solidFill>
              </a:rPr>
              <a:t>if</a:t>
            </a:r>
            <a:r>
              <a:rPr lang="en-US" sz="1100" dirty="0">
                <a:solidFill>
                  <a:srgbClr val="000000"/>
                </a:solidFill>
              </a:rPr>
              <a:t> (</a:t>
            </a:r>
            <a:r>
              <a:rPr lang="en-US" sz="1100" dirty="0" err="1">
                <a:solidFill>
                  <a:srgbClr val="000000"/>
                </a:solidFill>
              </a:rPr>
              <a:t>args</a:t>
            </a:r>
            <a:r>
              <a:rPr lang="en-US" sz="1100" dirty="0">
                <a:solidFill>
                  <a:srgbClr val="000000"/>
                </a:solidFill>
              </a:rPr>
              <a:t> != </a:t>
            </a:r>
            <a:r>
              <a:rPr lang="en-US" sz="1100" dirty="0">
                <a:solidFill>
                  <a:srgbClr val="0000FF"/>
                </a:solidFill>
              </a:rPr>
              <a:t>null</a:t>
            </a:r>
            <a:r>
              <a:rPr lang="en-US" sz="1100" dirty="0">
                <a:solidFill>
                  <a:srgbClr val="000000"/>
                </a:solidFill>
              </a:rPr>
              <a:t>)</a:t>
            </a:r>
            <a:br>
              <a:rPr lang="en-US" sz="1100" dirty="0">
                <a:solidFill>
                  <a:srgbClr val="000000"/>
                </a:solidFill>
              </a:rPr>
            </a:br>
            <a:r>
              <a:rPr lang="en-DE" sz="1100" dirty="0">
                <a:solidFill>
                  <a:srgbClr val="000000"/>
                </a:solidFill>
              </a:rPr>
              <a:t>            {</a:t>
            </a:r>
            <a:br>
              <a:rPr lang="en-US" sz="1100" dirty="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                </a:t>
            </a:r>
            <a:r>
              <a:rPr lang="en-US" sz="1100" dirty="0" err="1">
                <a:solidFill>
                  <a:srgbClr val="000000"/>
                </a:solidFill>
              </a:rPr>
              <a:t>builder.AddCommandLine</a:t>
            </a:r>
            <a:r>
              <a:rPr lang="en-US" sz="1100" dirty="0">
                <a:solidFill>
                  <a:srgbClr val="000000"/>
                </a:solidFill>
              </a:rPr>
              <a:t>(</a:t>
            </a:r>
            <a:r>
              <a:rPr lang="en-US" sz="1100" dirty="0" err="1">
                <a:solidFill>
                  <a:srgbClr val="000000"/>
                </a:solidFill>
              </a:rPr>
              <a:t>args</a:t>
            </a:r>
            <a:r>
              <a:rPr lang="en-US" sz="1100" dirty="0">
                <a:solidFill>
                  <a:srgbClr val="000000"/>
                </a:solidFill>
              </a:rPr>
              <a:t>);</a:t>
            </a:r>
          </a:p>
          <a:p>
            <a:r>
              <a:rPr lang="en-DE" sz="1100" dirty="0">
                <a:solidFill>
                  <a:srgbClr val="000000"/>
                </a:solidFill>
              </a:rPr>
              <a:t>            }</a:t>
            </a:r>
          </a:p>
          <a:p>
            <a:endParaRPr lang="en-DE" sz="1100" dirty="0">
              <a:solidFill>
                <a:srgbClr val="000000"/>
              </a:solidFill>
            </a:endParaRPr>
          </a:p>
          <a:p>
            <a:r>
              <a:rPr lang="en-US" sz="1100" dirty="0">
                <a:solidFill>
                  <a:srgbClr val="000000"/>
                </a:solidFill>
              </a:rPr>
              <a:t>            </a:t>
            </a:r>
            <a:r>
              <a:rPr lang="en-US" sz="1100" dirty="0" err="1">
                <a:solidFill>
                  <a:srgbClr val="000000"/>
                </a:solidFill>
              </a:rPr>
              <a:t>IConfigurationRoot</a:t>
            </a:r>
            <a:r>
              <a:rPr lang="en-US" sz="1100" dirty="0">
                <a:solidFill>
                  <a:srgbClr val="000000"/>
                </a:solidFill>
              </a:rPr>
              <a:t> configuration = </a:t>
            </a:r>
            <a:r>
              <a:rPr lang="en-US" sz="1100" dirty="0" err="1">
                <a:solidFill>
                  <a:srgbClr val="000000"/>
                </a:solidFill>
              </a:rPr>
              <a:t>builder.Build</a:t>
            </a:r>
            <a:r>
              <a:rPr lang="en-US" sz="1100" dirty="0">
                <a:solidFill>
                  <a:srgbClr val="000000"/>
                </a:solidFill>
              </a:rPr>
              <a:t>();</a:t>
            </a:r>
            <a:endParaRPr lang="en-DE" sz="1100" dirty="0">
              <a:solidFill>
                <a:srgbClr val="000000"/>
              </a:solidFill>
            </a:endParaRPr>
          </a:p>
          <a:p>
            <a:r>
              <a:rPr lang="en-DE" sz="1100" dirty="0">
                <a:solidFill>
                  <a:srgbClr val="000000"/>
                </a:solidFill>
              </a:rPr>
              <a:t>            </a:t>
            </a:r>
            <a:r>
              <a:rPr lang="en-DE" sz="1100" dirty="0">
                <a:solidFill>
                  <a:srgbClr val="008000"/>
                </a:solidFill>
              </a:rPr>
              <a:t>//</a:t>
            </a:r>
            <a:br>
              <a:rPr lang="en-US" sz="1100" dirty="0">
                <a:solidFill>
                  <a:srgbClr val="008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            </a:t>
            </a:r>
            <a:r>
              <a:rPr lang="en-US" sz="1100" dirty="0">
                <a:solidFill>
                  <a:srgbClr val="008000"/>
                </a:solidFill>
              </a:rPr>
              <a:t>// Following are </a:t>
            </a:r>
            <a:r>
              <a:rPr lang="en-US" sz="1100" dirty="0" err="1">
                <a:solidFill>
                  <a:srgbClr val="008000"/>
                </a:solidFill>
              </a:rPr>
              <a:t>comming</a:t>
            </a:r>
            <a:r>
              <a:rPr lang="en-US" sz="1100" dirty="0">
                <a:solidFill>
                  <a:srgbClr val="008000"/>
                </a:solidFill>
              </a:rPr>
              <a:t> from command line.</a:t>
            </a:r>
            <a:br>
              <a:rPr lang="en-US" sz="1100" dirty="0">
                <a:solidFill>
                  <a:srgbClr val="008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            </a:t>
            </a:r>
            <a:r>
              <a:rPr lang="en-US" sz="1100" dirty="0" err="1">
                <a:solidFill>
                  <a:srgbClr val="0000FF"/>
                </a:solidFill>
              </a:rPr>
              <a:t>var</a:t>
            </a:r>
            <a:r>
              <a:rPr lang="en-US" sz="1100" dirty="0">
                <a:solidFill>
                  <a:srgbClr val="000000"/>
                </a:solidFill>
              </a:rPr>
              <a:t> color = configuration[</a:t>
            </a:r>
            <a:r>
              <a:rPr lang="en-US" sz="1100" dirty="0">
                <a:solidFill>
                  <a:srgbClr val="A31515"/>
                </a:solidFill>
              </a:rPr>
              <a:t>"color"</a:t>
            </a:r>
            <a:r>
              <a:rPr lang="en-US" sz="1100" dirty="0">
                <a:solidFill>
                  <a:srgbClr val="000000"/>
                </a:solidFill>
              </a:rPr>
              <a:t>];</a:t>
            </a:r>
            <a:br>
              <a:rPr lang="en-US" sz="1100" dirty="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            </a:t>
            </a:r>
            <a:r>
              <a:rPr lang="en-US" sz="1100" dirty="0" err="1">
                <a:solidFill>
                  <a:srgbClr val="0000FF"/>
                </a:solidFill>
              </a:rPr>
              <a:t>var</a:t>
            </a:r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 err="1">
                <a:solidFill>
                  <a:srgbClr val="000000"/>
                </a:solidFill>
              </a:rPr>
              <a:t>fontSize</a:t>
            </a:r>
            <a:r>
              <a:rPr lang="en-US" sz="1100" dirty="0">
                <a:solidFill>
                  <a:srgbClr val="000000"/>
                </a:solidFill>
              </a:rPr>
              <a:t> = configuration[</a:t>
            </a:r>
            <a:r>
              <a:rPr lang="en-US" sz="1100" dirty="0">
                <a:solidFill>
                  <a:srgbClr val="A31515"/>
                </a:solidFill>
              </a:rPr>
              <a:t>"</a:t>
            </a:r>
            <a:r>
              <a:rPr lang="en-US" sz="1100" dirty="0" err="1">
                <a:solidFill>
                  <a:srgbClr val="A31515"/>
                </a:solidFill>
              </a:rPr>
              <a:t>fontSize</a:t>
            </a:r>
            <a:r>
              <a:rPr lang="en-US" sz="1100" dirty="0">
                <a:solidFill>
                  <a:srgbClr val="A31515"/>
                </a:solidFill>
              </a:rPr>
              <a:t>"</a:t>
            </a:r>
            <a:r>
              <a:rPr lang="en-US" sz="1100" dirty="0">
                <a:solidFill>
                  <a:srgbClr val="000000"/>
                </a:solidFill>
              </a:rPr>
              <a:t>];</a:t>
            </a:r>
            <a:br>
              <a:rPr lang="en-US" sz="1100" dirty="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}</a:t>
            </a:r>
            <a:endParaRPr lang="en-DE" sz="1100" dirty="0"/>
          </a:p>
        </p:txBody>
      </p:sp>
    </p:spTree>
    <p:extLst>
      <p:ext uri="{BB962C8B-B14F-4D97-AF65-F5344CB8AC3E}">
        <p14:creationId xmlns:p14="http://schemas.microsoft.com/office/powerpoint/2010/main" val="280636978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A6143A-5052-4702-98DC-7BDE3C44A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 E8 – Interfaces and Classes</a:t>
            </a:r>
            <a:endParaRPr lang="en-DE" sz="40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D1430F-9157-46E7-B4CB-DC202667ED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3"/>
            <a:ext cx="11655079" cy="5224307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Define some interface or use </a:t>
            </a:r>
            <a:r>
              <a:rPr lang="en-US" sz="2000" b="1" dirty="0" err="1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IMyInterface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 from this presentation. (See slide 9)</a:t>
            </a:r>
          </a:p>
          <a:p>
            <a:pPr marL="457200" indent="-457200">
              <a:buAutoNum type="arabicPeriod"/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Create two classes, which implement interface by using two different approaches.</a:t>
            </a:r>
            <a:r>
              <a:rPr lang="en-US" dirty="0"/>
              <a:t>	</a:t>
            </a:r>
            <a:br>
              <a:rPr lang="en-US" dirty="0"/>
            </a:b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For example:</a:t>
            </a:r>
          </a:p>
          <a:p>
            <a:pPr marL="465300" lvl="1" indent="-285750"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Method train could calculate sum of all values specified in data and set result to 1 if the </a:t>
            </a:r>
            <a:b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	sum is greater than 100 and 0 if sum is less than 100.</a:t>
            </a:r>
          </a:p>
          <a:p>
            <a:pPr marL="465300" lvl="1" indent="-285750"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Second implementation could use some different rule. For example Train would </a:t>
            </a:r>
            <a:b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	calculate Average value, Median and Variance. All named results can be provided as 	properties of some class called Result. Method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GetResult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would return instance of class 	Result.</a:t>
            </a:r>
          </a:p>
          <a:p>
            <a:pPr marL="465300" lvl="1" indent="-285750"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Please note that method Train can be called multiple times. It means implementation of 	interface must remember calculated result. </a:t>
            </a:r>
          </a:p>
          <a:p>
            <a:pPr marL="465300" lvl="1" indent="-285750">
              <a:buClr>
                <a:srgbClr val="09009E"/>
              </a:buClr>
              <a:buFont typeface="Segoe UI" panose="020B0502040204020203" pitchFamily="34" charset="0"/>
              <a:buChar char="■"/>
            </a:pP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1461" indent="0">
              <a:buClr>
                <a:srgbClr val="09009E"/>
              </a:buClr>
              <a:buNone/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3. Extend interface with methods Save and Load.</a:t>
            </a:r>
            <a:b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2188" dirty="0">
                <a:latin typeface="Segoe UI" panose="020B0502040204020203" pitchFamily="34" charset="0"/>
                <a:cs typeface="Segoe UI" panose="020B0502040204020203" pitchFamily="34" charset="0"/>
              </a:rPr>
              <a:t>Save should save currently calculated (trained) result and Load should load saved result </a:t>
            </a:r>
            <a:br>
              <a:rPr lang="en-US" sz="2188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188" dirty="0">
                <a:latin typeface="Segoe UI" panose="020B0502040204020203" pitchFamily="34" charset="0"/>
                <a:cs typeface="Segoe UI" panose="020B0502040204020203" pitchFamily="34" charset="0"/>
              </a:rPr>
              <a:t>	on next application start</a:t>
            </a:r>
            <a:endParaRPr lang="en-DE" sz="2188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80100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E9 - Parallel Processing and Concurrency 1/2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5380844"/>
          </a:xfrm>
        </p:spPr>
        <p:txBody>
          <a:bodyPr>
            <a:normAutofit/>
          </a:bodyPr>
          <a:lstStyle/>
          <a:p>
            <a:pPr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a job in Sequence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Execution job after job.</a:t>
            </a:r>
          </a:p>
          <a:p>
            <a:pPr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every job in its own thread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Optimal: If number of processors (cores) equals num. of threads.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Context switches: if num. of threads higher than </a:t>
            </a:r>
            <a:r>
              <a:rPr lang="en-US" sz="24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</a:t>
            </a: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processors (cores).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OS need time for managing of context switches.</a:t>
            </a:r>
          </a:p>
          <a:p>
            <a:pPr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jobs as parallel Tasks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Internal scheduler fires optimal num. of threads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Internal scheduler reuses threads.</a:t>
            </a:r>
          </a:p>
        </p:txBody>
      </p:sp>
    </p:spTree>
    <p:extLst>
      <p:ext uri="{BB962C8B-B14F-4D97-AF65-F5344CB8AC3E}">
        <p14:creationId xmlns:p14="http://schemas.microsoft.com/office/powerpoint/2010/main" val="147902073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5C41F4-0256-4098-BDA4-30774F991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E9 </a:t>
            </a:r>
            <a:r>
              <a:rPr lang="en-US" sz="32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en-US" sz="3200" dirty="0">
                <a:solidFill>
                  <a:srgbClr val="09009E"/>
                </a:solidFill>
              </a:rPr>
              <a:t>Parallel Processing and Concurrency 2/2 </a:t>
            </a:r>
            <a:endParaRPr lang="en-US" sz="32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5190854"/>
          </a:xfrm>
        </p:spPr>
        <p:txBody>
          <a:bodyPr>
            <a:normAutofit lnSpcReduction="10000"/>
          </a:bodyPr>
          <a:lstStyle/>
          <a:p>
            <a:pPr marL="457200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 your own worker.</a:t>
            </a:r>
          </a:p>
          <a:p>
            <a:pPr marL="457200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Provide test results as diagrams in Excel for all 3 approaches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Outputs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Execution time</a:t>
            </a:r>
          </a:p>
          <a:p>
            <a:pPr marL="1197769" lvl="3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Max number of threads during execution</a:t>
            </a:r>
          </a:p>
          <a:p>
            <a:pPr marL="1197769" lvl="3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Excel Diagram</a:t>
            </a:r>
          </a:p>
          <a:p>
            <a:pPr marL="522450" lvl="1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Inputs:</a:t>
            </a:r>
          </a:p>
          <a:p>
            <a:pPr marL="1083469" lvl="3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 Name (Approach) </a:t>
            </a:r>
          </a:p>
          <a:p>
            <a:pPr marL="1083469" lvl="3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 with </a:t>
            </a:r>
            <a:r>
              <a:rPr lang="en-US" sz="20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numThreads</a:t>
            </a: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{50, 100, 150} </a:t>
            </a:r>
          </a:p>
          <a:p>
            <a:pPr marL="1083469" lvl="3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Number of processors (Affinity in </a:t>
            </a:r>
            <a:r>
              <a:rPr lang="en-US" sz="20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TaskMgr</a:t>
            </a: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{1, 2, 4, ?}</a:t>
            </a:r>
          </a:p>
          <a:p>
            <a:pPr marL="579201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All tests for .NET Core 3.1 vs. ,NET Core 5.0</a:t>
            </a:r>
          </a:p>
          <a:p>
            <a:pPr lvl="2"/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9110" lvl="1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20583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E5476731-650C-4067-B1E5-7DE698444A71}"/>
              </a:ext>
            </a:extLst>
          </p:cNvPr>
          <p:cNvSpPr/>
          <p:nvPr/>
        </p:nvSpPr>
        <p:spPr>
          <a:xfrm>
            <a:off x="2063552" y="3229847"/>
            <a:ext cx="2918234" cy="9070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Lesson  Mo. 14.15-17.45 h Lab:      Thur. 14.00-16.00 h</a:t>
            </a:r>
          </a:p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Room 8-103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AB76E9-6B7A-49B3-8AB2-700267754F27}"/>
              </a:ext>
            </a:extLst>
          </p:cNvPr>
          <p:cNvSpPr/>
          <p:nvPr/>
        </p:nvSpPr>
        <p:spPr>
          <a:xfrm>
            <a:off x="2063552" y="824539"/>
            <a:ext cx="8352928" cy="10081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Software Engineering</a:t>
            </a:r>
          </a:p>
          <a:p>
            <a:pPr algn="ctr"/>
            <a:r>
              <a:rPr lang="en-US" sz="2000"/>
              <a:t>WS-2020-2021</a:t>
            </a:r>
            <a:endParaRPr lang="en-US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4FAB61-87E8-4685-B7ED-16385FEC8E35}"/>
              </a:ext>
            </a:extLst>
          </p:cNvPr>
          <p:cNvSpPr/>
          <p:nvPr/>
        </p:nvSpPr>
        <p:spPr>
          <a:xfrm>
            <a:off x="6289813" y="6150645"/>
            <a:ext cx="4557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https://www.linkedin.com/groups/8689804/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879973-0652-45BD-88BD-0079614EB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176" y="2277418"/>
            <a:ext cx="2638304" cy="25555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199F83-BF7E-4801-A9EE-354511CE8C8C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9643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79576" y="908720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Working with Settings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Working with Threads</a:t>
            </a:r>
            <a:endParaRPr lang="de-DE" sz="4000" dirty="0"/>
          </a:p>
        </p:txBody>
      </p:sp>
      <p:sp>
        <p:nvSpPr>
          <p:cNvPr id="8" name="Rectangle 7"/>
          <p:cNvSpPr/>
          <p:nvPr/>
        </p:nvSpPr>
        <p:spPr>
          <a:xfrm>
            <a:off x="2266220" y="2924944"/>
            <a:ext cx="4333836" cy="21242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 Dobric</a:t>
            </a: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44072" y="4113076"/>
            <a:ext cx="3384376" cy="9361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damir.dobric@daenet.com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b-dadobr@microsoft.com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44072" y="2924944"/>
            <a:ext cx="3384376" cy="106211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PTSP 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(Partner Technical Solution Specialist)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Most Valuable Professional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44" y="3987062"/>
            <a:ext cx="939244" cy="9392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93" y="4028412"/>
            <a:ext cx="905871" cy="9058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79576" y="3724518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24119" y="3781901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Twitter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77" y="4001516"/>
            <a:ext cx="1558067" cy="85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781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EE704F-C28B-4002-BB8D-C59A453CA176}"/>
              </a:ext>
            </a:extLst>
          </p:cNvPr>
          <p:cNvSpPr/>
          <p:nvPr/>
        </p:nvSpPr>
        <p:spPr>
          <a:xfrm>
            <a:off x="2971801" y="2024743"/>
            <a:ext cx="6611829" cy="1235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Settings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11760007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read settings (configuration)?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5927" y="3067570"/>
            <a:ext cx="852747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ConfigurationBuilder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IConfigurationRoot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m_Config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/>
              <a:t> 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new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ConfigurationBuilder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m_Builder.AddJsonFile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(“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MySettings.json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”);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m_Builder.AddCommandLine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m_Config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m_Builder.Build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/>
              <a:t>               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m_Config</a:t>
            </a:r>
            <a:r>
              <a:rPr lang="en-US" sz="1600" dirty="0"/>
              <a:t>[“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Setting1</a:t>
            </a:r>
            <a:r>
              <a:rPr lang="en-US" sz="1600" dirty="0"/>
              <a:t>”];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31373" y="1590242"/>
            <a:ext cx="3225563" cy="369332"/>
          </a:xfrm>
          <a:prstGeom prst="rect">
            <a:avLst/>
          </a:prstGeom>
          <a:ln>
            <a:solidFill>
              <a:srgbClr val="09009E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myprogram.exe --</a:t>
            </a:r>
            <a:r>
              <a:rPr lang="en-US" dirty="0" err="1"/>
              <a:t>mysetting</a:t>
            </a:r>
            <a:r>
              <a:rPr lang="en-US" dirty="0"/>
              <a:t> </a:t>
            </a:r>
            <a:r>
              <a:rPr lang="en-US" dirty="0" err="1"/>
              <a:t>xy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12973" y="1590242"/>
            <a:ext cx="3747654" cy="1477328"/>
          </a:xfrm>
          <a:prstGeom prst="rect">
            <a:avLst/>
          </a:prstGeom>
          <a:ln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E75B6"/>
                </a:solidFill>
                <a:latin typeface="Consolas" panose="020B0609020204030204" pitchFamily="49" charset="0"/>
              </a:rPr>
              <a:t>"Setting1"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"Hello :)"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E75B6"/>
                </a:solidFill>
                <a:latin typeface="Consolas" panose="020B0609020204030204" pitchFamily="49" charset="0"/>
              </a:rPr>
              <a:t>"Setting2"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123,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E75B6"/>
                </a:solidFill>
                <a:latin typeface="Consolas" panose="020B0609020204030204" pitchFamily="49" charset="0"/>
              </a:rPr>
              <a:t>"Setting3"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7.21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1608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read nested settings?</a:t>
            </a:r>
          </a:p>
        </p:txBody>
      </p:sp>
      <p:sp>
        <p:nvSpPr>
          <p:cNvPr id="4" name="Rectangle 3"/>
          <p:cNvSpPr/>
          <p:nvPr/>
        </p:nvSpPr>
        <p:spPr>
          <a:xfrm>
            <a:off x="3170938" y="3767721"/>
            <a:ext cx="778169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ConfigurationBuilder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IConfigurationRoot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m_Config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/>
              <a:t> 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new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ConfigurationBuilder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m_Builder.AddJsonFile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(“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MySettings.json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”);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m_Config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m_Builder.Build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m_Config.GetSection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(“section”)</a:t>
            </a:r>
            <a:r>
              <a:rPr lang="en-US" sz="1600" dirty="0"/>
              <a:t>[“Setting1”];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318856" y="988784"/>
            <a:ext cx="5045215" cy="2462213"/>
          </a:xfrm>
          <a:prstGeom prst="rect">
            <a:avLst/>
          </a:prstGeom>
          <a:ln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"Setting1"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"Hello :)"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"Setting2"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123,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"Setting3"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7.21,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2E75B6"/>
                </a:solidFill>
                <a:latin typeface="Consolas" panose="020B0609020204030204" pitchFamily="49" charset="0"/>
              </a:rPr>
              <a:t>SubSettings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"Setting1"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"Hello from sub settings :)"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"Setting2"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123444,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"Setting3"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777.21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825766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311A0-CF5E-42B4-8088-D78326FC4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Variables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4C5E213-5168-4037-BE36-6F2237934A5C}"/>
              </a:ext>
            </a:extLst>
          </p:cNvPr>
          <p:cNvSpPr/>
          <p:nvPr/>
        </p:nvSpPr>
        <p:spPr bwMode="auto">
          <a:xfrm>
            <a:off x="5948053" y="484082"/>
            <a:ext cx="2696912" cy="1207811"/>
          </a:xfrm>
          <a:prstGeom prst="wedgeRectCallout">
            <a:avLst>
              <a:gd name="adj1" fmla="val -182500"/>
              <a:gd name="adj2" fmla="val 39979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Open command line and execute this to show all variables in the environment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F0563A-BE93-4F36-AC13-7F80BFE627B4}"/>
              </a:ext>
            </a:extLst>
          </p:cNvPr>
          <p:cNvSpPr txBox="1"/>
          <p:nvPr/>
        </p:nvSpPr>
        <p:spPr>
          <a:xfrm>
            <a:off x="1118143" y="1457530"/>
            <a:ext cx="4032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set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50B24C-BE4C-455B-80E0-EF90DD47C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953" y="1927687"/>
            <a:ext cx="5390383" cy="13735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05B71A-9B47-429C-9DF2-89C570CF4D09}"/>
              </a:ext>
            </a:extLst>
          </p:cNvPr>
          <p:cNvSpPr txBox="1"/>
          <p:nvPr/>
        </p:nvSpPr>
        <p:spPr>
          <a:xfrm>
            <a:off x="1137678" y="4039763"/>
            <a:ext cx="4032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etx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AAAA 1234</a:t>
            </a:r>
            <a:endParaRPr lang="en-D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7F40FE-AEB0-4834-91C7-D49A73E6A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53" y="4409095"/>
            <a:ext cx="5067337" cy="1985977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6C659AFC-204D-43EE-9C1E-69089BF5442E}"/>
              </a:ext>
            </a:extLst>
          </p:cNvPr>
          <p:cNvSpPr/>
          <p:nvPr/>
        </p:nvSpPr>
        <p:spPr bwMode="auto">
          <a:xfrm>
            <a:off x="6612336" y="5017664"/>
            <a:ext cx="2696912" cy="570813"/>
          </a:xfrm>
          <a:prstGeom prst="wedgeRectCallout">
            <a:avLst>
              <a:gd name="adj1" fmla="val -206710"/>
              <a:gd name="adj2" fmla="val 16208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Set  specific variable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B7B50B-EF31-437D-9AF9-44EFA1945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742" y="2905588"/>
            <a:ext cx="4181347" cy="177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7602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971801" y="2024743"/>
            <a:ext cx="6611829" cy="1235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Interfaces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24111906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36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aenet Presentation Template 16-9 - 2018.potx" id="{F7D52645-D1D8-42EC-AAE5-F56C595E2CFD}" vid="{F85E37D7-D1D5-4C27-8187-644777FC670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1265</Words>
  <Application>Microsoft Office PowerPoint</Application>
  <PresentationFormat>Widescreen</PresentationFormat>
  <Paragraphs>209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7" baseType="lpstr">
      <vt:lpstr>Arial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Segoe UI Symbol</vt:lpstr>
      <vt:lpstr>Segoe WP SemiLight</vt:lpstr>
      <vt:lpstr>Wingdings</vt:lpstr>
      <vt:lpstr>1_Office Theme</vt:lpstr>
      <vt:lpstr>WHITE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read settings (configuration)?</vt:lpstr>
      <vt:lpstr>How to read nested settings?</vt:lpstr>
      <vt:lpstr>Environment Variables</vt:lpstr>
      <vt:lpstr>PowerPoint Presentation</vt:lpstr>
      <vt:lpstr>Interfaces</vt:lpstr>
      <vt:lpstr>PowerPoint Presentation</vt:lpstr>
      <vt:lpstr>Sequential vs. Parallel processing</vt:lpstr>
      <vt:lpstr>Sequential Execution</vt:lpstr>
      <vt:lpstr>Multithreading</vt:lpstr>
      <vt:lpstr>Task Parallel Execution</vt:lpstr>
      <vt:lpstr>Task Manager</vt:lpstr>
      <vt:lpstr>Threads  in Visual Studio</vt:lpstr>
      <vt:lpstr>Exercises </vt:lpstr>
      <vt:lpstr>Exercise E7 – Reading Configuration</vt:lpstr>
      <vt:lpstr>appsettings.json</vt:lpstr>
      <vt:lpstr>Sample Code</vt:lpstr>
      <vt:lpstr>Exercise E8 – Interfaces and Classes</vt:lpstr>
      <vt:lpstr>E9 - Parallel Processing and Concurrency 1/2 </vt:lpstr>
      <vt:lpstr>E9 - Parallel Processing and Concurrency 2/2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 Couchez</dc:creator>
  <cp:lastModifiedBy>Damir Dobric</cp:lastModifiedBy>
  <cp:revision>403</cp:revision>
  <dcterms:created xsi:type="dcterms:W3CDTF">2014-04-01T15:39:24Z</dcterms:created>
  <dcterms:modified xsi:type="dcterms:W3CDTF">2020-11-30T16:01:23Z</dcterms:modified>
</cp:coreProperties>
</file>